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0"/>
  </p:notesMasterIdLst>
  <p:sldIdLst>
    <p:sldId id="277" r:id="rId5"/>
    <p:sldId id="352" r:id="rId6"/>
    <p:sldId id="342" r:id="rId7"/>
    <p:sldId id="325" r:id="rId8"/>
    <p:sldId id="389" r:id="rId9"/>
    <p:sldId id="362" r:id="rId10"/>
    <p:sldId id="359" r:id="rId11"/>
    <p:sldId id="361" r:id="rId12"/>
    <p:sldId id="363" r:id="rId13"/>
    <p:sldId id="364" r:id="rId14"/>
    <p:sldId id="367" r:id="rId15"/>
    <p:sldId id="365" r:id="rId16"/>
    <p:sldId id="366" r:id="rId17"/>
    <p:sldId id="368" r:id="rId18"/>
    <p:sldId id="372" r:id="rId19"/>
    <p:sldId id="369" r:id="rId20"/>
    <p:sldId id="373" r:id="rId21"/>
    <p:sldId id="375" r:id="rId22"/>
    <p:sldId id="370" r:id="rId23"/>
    <p:sldId id="374" r:id="rId24"/>
    <p:sldId id="376" r:id="rId25"/>
    <p:sldId id="371" r:id="rId26"/>
    <p:sldId id="377" r:id="rId27"/>
    <p:sldId id="387" r:id="rId28"/>
    <p:sldId id="360" r:id="rId29"/>
    <p:sldId id="383" r:id="rId30"/>
    <p:sldId id="386" r:id="rId31"/>
    <p:sldId id="384" r:id="rId32"/>
    <p:sldId id="385" r:id="rId33"/>
    <p:sldId id="380" r:id="rId34"/>
    <p:sldId id="388" r:id="rId35"/>
    <p:sldId id="379" r:id="rId36"/>
    <p:sldId id="381" r:id="rId37"/>
    <p:sldId id="378" r:id="rId38"/>
    <p:sldId id="33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B7"/>
    <a:srgbClr val="FFB71B"/>
    <a:srgbClr val="7B6755"/>
    <a:srgbClr val="60269D"/>
    <a:srgbClr val="A50063"/>
    <a:srgbClr val="6D6E70"/>
    <a:srgbClr val="779803"/>
    <a:srgbClr val="E87200"/>
    <a:srgbClr val="007CA4"/>
    <a:srgbClr val="003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3" autoAdjust="0"/>
    <p:restoredTop sz="70520" autoAdjust="0"/>
  </p:normalViewPr>
  <p:slideViewPr>
    <p:cSldViewPr snapToObjects="1">
      <p:cViewPr varScale="1">
        <p:scale>
          <a:sx n="62" d="100"/>
          <a:sy n="62" d="100"/>
        </p:scale>
        <p:origin x="1354" y="58"/>
      </p:cViewPr>
      <p:guideLst/>
    </p:cSldViewPr>
  </p:slideViewPr>
  <p:outlineViewPr>
    <p:cViewPr>
      <p:scale>
        <a:sx n="33" d="100"/>
        <a:sy n="33" d="100"/>
      </p:scale>
      <p:origin x="0" y="0"/>
    </p:cViewPr>
  </p:outlineViewPr>
  <p:notesTextViewPr>
    <p:cViewPr>
      <p:scale>
        <a:sx n="1" d="1"/>
        <a:sy n="1" d="1"/>
      </p:scale>
      <p:origin x="0" y="0"/>
    </p:cViewPr>
  </p:notesTextViewPr>
  <p:notesViewPr>
    <p:cSldViewPr snapToObjects="1">
      <p:cViewPr varScale="1">
        <p:scale>
          <a:sx n="68" d="100"/>
          <a:sy n="68" d="100"/>
        </p:scale>
        <p:origin x="302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476FFE-0C74-1C48-ACFB-40CDB841E0FF}" type="datetimeFigureOut">
              <a:rPr lang="en-US" smtClean="0"/>
              <a:t>11/24/2022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C46209-2136-F44B-918E-10CBFA1D56FB}" type="slidenum">
              <a:rPr lang="en-US" smtClean="0"/>
              <a:t>‹#›</a:t>
            </a:fld>
            <a:endParaRPr lang="en-US"/>
          </a:p>
        </p:txBody>
      </p:sp>
    </p:spTree>
    <p:extLst>
      <p:ext uri="{BB962C8B-B14F-4D97-AF65-F5344CB8AC3E}">
        <p14:creationId xmlns:p14="http://schemas.microsoft.com/office/powerpoint/2010/main" val="3138942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Welcome to our introduction to SMART on </a:t>
            </a:r>
            <a:r>
              <a:rPr lang="en-US" baseline="0" dirty="0" err="1"/>
              <a:t>FHIR</a:t>
            </a:r>
            <a:r>
              <a:rPr lang="en-US" baseline="0" dirty="0"/>
              <a:t> Application Architecture</a:t>
            </a:r>
          </a:p>
        </p:txBody>
      </p:sp>
      <p:sp>
        <p:nvSpPr>
          <p:cNvPr id="4" name="Slide Number Placeholder 3"/>
          <p:cNvSpPr>
            <a:spLocks noGrp="1"/>
          </p:cNvSpPr>
          <p:nvPr>
            <p:ph type="sldNum" sz="quarter" idx="5"/>
          </p:nvPr>
        </p:nvSpPr>
        <p:spPr/>
        <p:txBody>
          <a:bodyPr/>
          <a:lstStyle/>
          <a:p>
            <a:fld id="{F5C46209-2136-F44B-918E-10CBFA1D56FB}" type="slidenum">
              <a:rPr lang="en-US" smtClean="0"/>
              <a:t>1</a:t>
            </a:fld>
            <a:endParaRPr lang="en-US"/>
          </a:p>
        </p:txBody>
      </p:sp>
    </p:spTree>
    <p:extLst>
      <p:ext uri="{BB962C8B-B14F-4D97-AF65-F5344CB8AC3E}">
        <p14:creationId xmlns:p14="http://schemas.microsoft.com/office/powerpoint/2010/main" val="1649348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Upload the key file that was downloaded when you created the instance</a:t>
            </a:r>
          </a:p>
          <a:p>
            <a:r>
              <a:rPr lang="en-US" dirty="0"/>
              <a:t>Select Decrypt Password</a:t>
            </a:r>
          </a:p>
          <a:p>
            <a:r>
              <a:rPr lang="en-US" dirty="0"/>
              <a:t>Copy and save the password that is generated</a:t>
            </a:r>
          </a:p>
          <a:p>
            <a:endParaRPr lang="en-US" dirty="0"/>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10</a:t>
            </a:fld>
            <a:endParaRPr lang="en-US"/>
          </a:p>
        </p:txBody>
      </p:sp>
    </p:spTree>
    <p:extLst>
      <p:ext uri="{BB962C8B-B14F-4D97-AF65-F5344CB8AC3E}">
        <p14:creationId xmlns:p14="http://schemas.microsoft.com/office/powerpoint/2010/main" val="1344372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11</a:t>
            </a:fld>
            <a:endParaRPr lang="en-US"/>
          </a:p>
        </p:txBody>
      </p:sp>
    </p:spTree>
    <p:extLst>
      <p:ext uri="{BB962C8B-B14F-4D97-AF65-F5344CB8AC3E}">
        <p14:creationId xmlns:p14="http://schemas.microsoft.com/office/powerpoint/2010/main" val="2179143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connect to your new server using RDP</a:t>
            </a:r>
          </a:p>
          <a:p>
            <a:pPr marL="171450" indent="-171450">
              <a:buFont typeface="Arial" panose="020B0604020202020204" pitchFamily="34" charset="0"/>
              <a:buChar char="•"/>
            </a:pPr>
            <a:r>
              <a:rPr lang="en-US" dirty="0"/>
              <a:t>Type RDP in the Windows search and select Remote Desktop Connection</a:t>
            </a:r>
          </a:p>
          <a:p>
            <a:pPr marL="171450" indent="-171450">
              <a:buFont typeface="Arial" panose="020B0604020202020204" pitchFamily="34" charset="0"/>
              <a:buChar char="•"/>
            </a:pPr>
            <a:r>
              <a:rPr lang="en-US" dirty="0"/>
              <a:t>Enter the IP Address (available from the EC2 console) and password (generated from the key as described on previous slides)</a:t>
            </a:r>
          </a:p>
          <a:p>
            <a:pPr marL="171450" indent="-171450">
              <a:buFont typeface="Arial" panose="020B0604020202020204" pitchFamily="34" charset="0"/>
              <a:buChar char="•"/>
            </a:pPr>
            <a:r>
              <a:rPr lang="en-US" dirty="0"/>
              <a:t>I install and use Chrome on my new machines (Chrome will be used as the browser on the server for the following steps)</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12</a:t>
            </a:fld>
            <a:endParaRPr lang="en-US"/>
          </a:p>
        </p:txBody>
      </p:sp>
    </p:spTree>
    <p:extLst>
      <p:ext uri="{BB962C8B-B14F-4D97-AF65-F5344CB8AC3E}">
        <p14:creationId xmlns:p14="http://schemas.microsoft.com/office/powerpoint/2010/main" val="3898674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13</a:t>
            </a:fld>
            <a:endParaRPr lang="en-US"/>
          </a:p>
        </p:txBody>
      </p:sp>
    </p:spTree>
    <p:extLst>
      <p:ext uri="{BB962C8B-B14F-4D97-AF65-F5344CB8AC3E}">
        <p14:creationId xmlns:p14="http://schemas.microsoft.com/office/powerpoint/2010/main" val="4039599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 the _YES installer as Administrator</a:t>
            </a:r>
          </a:p>
          <a:p>
            <a:r>
              <a:rPr lang="en-US" dirty="0"/>
              <a:t>Select “More info” then “Run anyway” for the “Windows protected your PC” prompt</a:t>
            </a:r>
          </a:p>
        </p:txBody>
      </p:sp>
      <p:sp>
        <p:nvSpPr>
          <p:cNvPr id="4" name="Slide Number Placeholder 3"/>
          <p:cNvSpPr>
            <a:spLocks noGrp="1"/>
          </p:cNvSpPr>
          <p:nvPr>
            <p:ph type="sldNum" sz="quarter" idx="5"/>
          </p:nvPr>
        </p:nvSpPr>
        <p:spPr/>
        <p:txBody>
          <a:bodyPr/>
          <a:lstStyle/>
          <a:p>
            <a:fld id="{F5C46209-2136-F44B-918E-10CBFA1D56FB}" type="slidenum">
              <a:rPr lang="en-US" smtClean="0"/>
              <a:t>14</a:t>
            </a:fld>
            <a:endParaRPr lang="en-US"/>
          </a:p>
        </p:txBody>
      </p:sp>
    </p:spTree>
    <p:extLst>
      <p:ext uri="{BB962C8B-B14F-4D97-AF65-F5344CB8AC3E}">
        <p14:creationId xmlns:p14="http://schemas.microsoft.com/office/powerpoint/2010/main" val="537339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15</a:t>
            </a:fld>
            <a:endParaRPr lang="en-US"/>
          </a:p>
        </p:txBody>
      </p:sp>
    </p:spTree>
    <p:extLst>
      <p:ext uri="{BB962C8B-B14F-4D97-AF65-F5344CB8AC3E}">
        <p14:creationId xmlns:p14="http://schemas.microsoft.com/office/powerpoint/2010/main" val="2065061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16</a:t>
            </a:fld>
            <a:endParaRPr lang="en-US"/>
          </a:p>
        </p:txBody>
      </p:sp>
    </p:spTree>
    <p:extLst>
      <p:ext uri="{BB962C8B-B14F-4D97-AF65-F5344CB8AC3E}">
        <p14:creationId xmlns:p14="http://schemas.microsoft.com/office/powerpoint/2010/main" val="1492477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17</a:t>
            </a:fld>
            <a:endParaRPr lang="en-US"/>
          </a:p>
        </p:txBody>
      </p:sp>
    </p:spTree>
    <p:extLst>
      <p:ext uri="{BB962C8B-B14F-4D97-AF65-F5344CB8AC3E}">
        <p14:creationId xmlns:p14="http://schemas.microsoft.com/office/powerpoint/2010/main" val="3104462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Download the smart-on-</a:t>
            </a:r>
            <a:r>
              <a:rPr lang="en-US" dirty="0" err="1"/>
              <a:t>fhir</a:t>
            </a:r>
            <a:r>
              <a:rPr lang="en-US" dirty="0"/>
              <a:t>-examples war file from the </a:t>
            </a:r>
            <a:r>
              <a:rPr lang="en-US" dirty="0" err="1"/>
              <a:t>url</a:t>
            </a:r>
            <a:r>
              <a:rPr lang="en-US" dirty="0"/>
              <a:t> shown here</a:t>
            </a:r>
          </a:p>
          <a:p>
            <a:pPr marL="171450" indent="-171450">
              <a:buFont typeface="Arial" panose="020B0604020202020204" pitchFamily="34" charset="0"/>
              <a:buChar char="•"/>
            </a:pPr>
            <a:r>
              <a:rPr lang="en-US" dirty="0"/>
              <a:t>This is the war file we will deploy to our </a:t>
            </a:r>
            <a:r>
              <a:rPr lang="en-US" dirty="0" err="1"/>
              <a:t>Wildfly</a:t>
            </a:r>
            <a:r>
              <a:rPr lang="en-US" dirty="0"/>
              <a:t> server</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18</a:t>
            </a:fld>
            <a:endParaRPr lang="en-US"/>
          </a:p>
        </p:txBody>
      </p:sp>
    </p:spTree>
    <p:extLst>
      <p:ext uri="{BB962C8B-B14F-4D97-AF65-F5344CB8AC3E}">
        <p14:creationId xmlns:p14="http://schemas.microsoft.com/office/powerpoint/2010/main" val="637902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Navigate to: C:\_YES\servers\wildfly\wildfly-26.1.1.Final\bin in a </a:t>
            </a:r>
            <a:r>
              <a:rPr lang="en-US" dirty="0" err="1"/>
              <a:t>cmd</a:t>
            </a:r>
            <a:r>
              <a:rPr lang="en-US" dirty="0"/>
              <a:t> prompt and</a:t>
            </a:r>
          </a:p>
          <a:p>
            <a:r>
              <a:rPr lang="en-US" dirty="0"/>
              <a:t>Create an admin user as shown in this slide</a:t>
            </a:r>
          </a:p>
          <a:p>
            <a:endParaRPr lang="en-US" dirty="0"/>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19</a:t>
            </a:fld>
            <a:endParaRPr lang="en-US"/>
          </a:p>
        </p:txBody>
      </p:sp>
    </p:spTree>
    <p:extLst>
      <p:ext uri="{BB962C8B-B14F-4D97-AF65-F5344CB8AC3E}">
        <p14:creationId xmlns:p14="http://schemas.microsoft.com/office/powerpoint/2010/main" val="523533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concepts included in this presentation are trademarked including those shown here.  </a:t>
            </a:r>
          </a:p>
        </p:txBody>
      </p:sp>
      <p:sp>
        <p:nvSpPr>
          <p:cNvPr id="4" name="Slide Number Placeholder 3"/>
          <p:cNvSpPr>
            <a:spLocks noGrp="1"/>
          </p:cNvSpPr>
          <p:nvPr>
            <p:ph type="sldNum" sz="quarter" idx="5"/>
          </p:nvPr>
        </p:nvSpPr>
        <p:spPr/>
        <p:txBody>
          <a:bodyPr/>
          <a:lstStyle/>
          <a:p>
            <a:fld id="{F5C46209-2136-F44B-918E-10CBFA1D56FB}" type="slidenum">
              <a:rPr lang="en-US" smtClean="0"/>
              <a:t>2</a:t>
            </a:fld>
            <a:endParaRPr lang="en-US"/>
          </a:p>
        </p:txBody>
      </p:sp>
    </p:spTree>
    <p:extLst>
      <p:ext uri="{BB962C8B-B14F-4D97-AF65-F5344CB8AC3E}">
        <p14:creationId xmlns:p14="http://schemas.microsoft.com/office/powerpoint/2010/main" val="65501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20</a:t>
            </a:fld>
            <a:endParaRPr lang="en-US"/>
          </a:p>
        </p:txBody>
      </p:sp>
    </p:spTree>
    <p:extLst>
      <p:ext uri="{BB962C8B-B14F-4D97-AF65-F5344CB8AC3E}">
        <p14:creationId xmlns:p14="http://schemas.microsoft.com/office/powerpoint/2010/main" val="978120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21</a:t>
            </a:fld>
            <a:endParaRPr lang="en-US"/>
          </a:p>
        </p:txBody>
      </p:sp>
    </p:spTree>
    <p:extLst>
      <p:ext uri="{BB962C8B-B14F-4D97-AF65-F5344CB8AC3E}">
        <p14:creationId xmlns:p14="http://schemas.microsoft.com/office/powerpoint/2010/main" val="1134352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22</a:t>
            </a:fld>
            <a:endParaRPr lang="en-US"/>
          </a:p>
        </p:txBody>
      </p:sp>
    </p:spTree>
    <p:extLst>
      <p:ext uri="{BB962C8B-B14F-4D97-AF65-F5344CB8AC3E}">
        <p14:creationId xmlns:p14="http://schemas.microsoft.com/office/powerpoint/2010/main" val="3650471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23</a:t>
            </a:fld>
            <a:endParaRPr lang="en-US"/>
          </a:p>
        </p:txBody>
      </p:sp>
    </p:spTree>
    <p:extLst>
      <p:ext uri="{BB962C8B-B14F-4D97-AF65-F5344CB8AC3E}">
        <p14:creationId xmlns:p14="http://schemas.microsoft.com/office/powerpoint/2010/main" val="1100862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24</a:t>
            </a:fld>
            <a:endParaRPr lang="en-US"/>
          </a:p>
        </p:txBody>
      </p:sp>
    </p:spTree>
    <p:extLst>
      <p:ext uri="{BB962C8B-B14F-4D97-AF65-F5344CB8AC3E}">
        <p14:creationId xmlns:p14="http://schemas.microsoft.com/office/powerpoint/2010/main" val="1077420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lumMod val="65000"/>
                    <a:lumOff val="35000"/>
                  </a:schemeClr>
                </a:solidFill>
              </a:rPr>
              <a:t>Open Windows Defender Firewall and select advanced settings</a:t>
            </a:r>
          </a:p>
          <a:p>
            <a:pPr marL="171450" indent="-171450">
              <a:buFont typeface="Arial" panose="020B0604020202020204" pitchFamily="34" charset="0"/>
              <a:buChar char="•"/>
            </a:pPr>
            <a:r>
              <a:rPr lang="en-US" dirty="0"/>
              <a:t>Select Inbound rules</a:t>
            </a:r>
          </a:p>
          <a:p>
            <a:pPr marL="171450" indent="-171450">
              <a:buFont typeface="Arial" panose="020B0604020202020204" pitchFamily="34" charset="0"/>
              <a:buChar char="•"/>
            </a:pPr>
            <a:r>
              <a:rPr lang="en-US" dirty="0"/>
              <a:t>Select New Rule…</a:t>
            </a:r>
          </a:p>
          <a:p>
            <a:pPr marL="171450" indent="-171450">
              <a:buFont typeface="Arial" panose="020B0604020202020204" pitchFamily="34" charset="0"/>
              <a:buChar char="•"/>
            </a:pPr>
            <a:r>
              <a:rPr lang="en-US" dirty="0"/>
              <a:t>Select Port for the type</a:t>
            </a:r>
          </a:p>
          <a:p>
            <a:pPr marL="171450" indent="-171450">
              <a:buFont typeface="Arial" panose="020B0604020202020204" pitchFamily="34" charset="0"/>
              <a:buChar char="•"/>
            </a:pPr>
            <a:r>
              <a:rPr lang="en-US" dirty="0"/>
              <a:t>Select Allow Connection</a:t>
            </a:r>
          </a:p>
          <a:p>
            <a:pPr marL="171450" indent="-171450">
              <a:buFont typeface="Arial" panose="020B0604020202020204" pitchFamily="34" charset="0"/>
              <a:buChar char="•"/>
            </a:pPr>
            <a:r>
              <a:rPr lang="en-US" dirty="0"/>
              <a:t>Select defaults for other options</a:t>
            </a:r>
          </a:p>
          <a:p>
            <a:pPr marL="171450" indent="-171450">
              <a:buFont typeface="Arial" panose="020B0604020202020204" pitchFamily="34" charset="0"/>
              <a:buChar char="•"/>
            </a:pPr>
            <a:r>
              <a:rPr lang="en-US" dirty="0"/>
              <a:t>Give the rule a meaningful name (e.g. Allow port 8080)</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25</a:t>
            </a:fld>
            <a:endParaRPr lang="en-US"/>
          </a:p>
        </p:txBody>
      </p:sp>
    </p:spTree>
    <p:extLst>
      <p:ext uri="{BB962C8B-B14F-4D97-AF65-F5344CB8AC3E}">
        <p14:creationId xmlns:p14="http://schemas.microsoft.com/office/powerpoint/2010/main" val="42983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26</a:t>
            </a:fld>
            <a:endParaRPr lang="en-US"/>
          </a:p>
        </p:txBody>
      </p:sp>
    </p:spTree>
    <p:extLst>
      <p:ext uri="{BB962C8B-B14F-4D97-AF65-F5344CB8AC3E}">
        <p14:creationId xmlns:p14="http://schemas.microsoft.com/office/powerpoint/2010/main" val="1531832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27</a:t>
            </a:fld>
            <a:endParaRPr lang="en-US"/>
          </a:p>
        </p:txBody>
      </p:sp>
    </p:spTree>
    <p:extLst>
      <p:ext uri="{BB962C8B-B14F-4D97-AF65-F5344CB8AC3E}">
        <p14:creationId xmlns:p14="http://schemas.microsoft.com/office/powerpoint/2010/main" val="723104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28</a:t>
            </a:fld>
            <a:endParaRPr lang="en-US"/>
          </a:p>
        </p:txBody>
      </p:sp>
    </p:spTree>
    <p:extLst>
      <p:ext uri="{BB962C8B-B14F-4D97-AF65-F5344CB8AC3E}">
        <p14:creationId xmlns:p14="http://schemas.microsoft.com/office/powerpoint/2010/main" val="1698190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29</a:t>
            </a:fld>
            <a:endParaRPr lang="en-US"/>
          </a:p>
        </p:txBody>
      </p:sp>
    </p:spTree>
    <p:extLst>
      <p:ext uri="{BB962C8B-B14F-4D97-AF65-F5344CB8AC3E}">
        <p14:creationId xmlns:p14="http://schemas.microsoft.com/office/powerpoint/2010/main" val="2546677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information in this presentation comes from other sources including those shown here.  </a:t>
            </a:r>
          </a:p>
        </p:txBody>
      </p:sp>
      <p:sp>
        <p:nvSpPr>
          <p:cNvPr id="4" name="Slide Number Placeholder 3"/>
          <p:cNvSpPr>
            <a:spLocks noGrp="1"/>
          </p:cNvSpPr>
          <p:nvPr>
            <p:ph type="sldNum" sz="quarter" idx="5"/>
          </p:nvPr>
        </p:nvSpPr>
        <p:spPr/>
        <p:txBody>
          <a:bodyPr/>
          <a:lstStyle/>
          <a:p>
            <a:fld id="{F5C46209-2136-F44B-918E-10CBFA1D56FB}" type="slidenum">
              <a:rPr lang="en-US" smtClean="0"/>
              <a:t>3</a:t>
            </a:fld>
            <a:endParaRPr lang="en-US"/>
          </a:p>
        </p:txBody>
      </p:sp>
    </p:spTree>
    <p:extLst>
      <p:ext uri="{BB962C8B-B14F-4D97-AF65-F5344CB8AC3E}">
        <p14:creationId xmlns:p14="http://schemas.microsoft.com/office/powerpoint/2010/main" val="3170077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30</a:t>
            </a:fld>
            <a:endParaRPr lang="en-US"/>
          </a:p>
        </p:txBody>
      </p:sp>
    </p:spTree>
    <p:extLst>
      <p:ext uri="{BB962C8B-B14F-4D97-AF65-F5344CB8AC3E}">
        <p14:creationId xmlns:p14="http://schemas.microsoft.com/office/powerpoint/2010/main" val="128870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31</a:t>
            </a:fld>
            <a:endParaRPr lang="en-US"/>
          </a:p>
        </p:txBody>
      </p:sp>
    </p:spTree>
    <p:extLst>
      <p:ext uri="{BB962C8B-B14F-4D97-AF65-F5344CB8AC3E}">
        <p14:creationId xmlns:p14="http://schemas.microsoft.com/office/powerpoint/2010/main" val="1901969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32</a:t>
            </a:fld>
            <a:endParaRPr lang="en-US"/>
          </a:p>
        </p:txBody>
      </p:sp>
    </p:spTree>
    <p:extLst>
      <p:ext uri="{BB962C8B-B14F-4D97-AF65-F5344CB8AC3E}">
        <p14:creationId xmlns:p14="http://schemas.microsoft.com/office/powerpoint/2010/main" val="1756583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33</a:t>
            </a:fld>
            <a:endParaRPr lang="en-US"/>
          </a:p>
        </p:txBody>
      </p:sp>
    </p:spTree>
    <p:extLst>
      <p:ext uri="{BB962C8B-B14F-4D97-AF65-F5344CB8AC3E}">
        <p14:creationId xmlns:p14="http://schemas.microsoft.com/office/powerpoint/2010/main" val="2753429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34</a:t>
            </a:fld>
            <a:endParaRPr lang="en-US"/>
          </a:p>
        </p:txBody>
      </p:sp>
    </p:spTree>
    <p:extLst>
      <p:ext uri="{BB962C8B-B14F-4D97-AF65-F5344CB8AC3E}">
        <p14:creationId xmlns:p14="http://schemas.microsoft.com/office/powerpoint/2010/main" val="591405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600" baseline="0" dirty="0">
              <a:solidFill>
                <a:schemeClr val="accent4">
                  <a:lumMod val="75000"/>
                </a:schemeClr>
              </a:solidFill>
            </a:endParaRPr>
          </a:p>
        </p:txBody>
      </p:sp>
      <p:sp>
        <p:nvSpPr>
          <p:cNvPr id="4" name="Slide Number Placeholder 3"/>
          <p:cNvSpPr>
            <a:spLocks noGrp="1"/>
          </p:cNvSpPr>
          <p:nvPr>
            <p:ph type="sldNum" sz="quarter" idx="5"/>
          </p:nvPr>
        </p:nvSpPr>
        <p:spPr/>
        <p:txBody>
          <a:bodyPr/>
          <a:lstStyle/>
          <a:p>
            <a:fld id="{F5C46209-2136-F44B-918E-10CBFA1D56FB}" type="slidenum">
              <a:rPr lang="en-US" smtClean="0"/>
              <a:t>4</a:t>
            </a:fld>
            <a:endParaRPr lang="en-US"/>
          </a:p>
        </p:txBody>
      </p:sp>
    </p:spTree>
    <p:extLst>
      <p:ext uri="{BB962C8B-B14F-4D97-AF65-F5344CB8AC3E}">
        <p14:creationId xmlns:p14="http://schemas.microsoft.com/office/powerpoint/2010/main" val="1854828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600" baseline="0" dirty="0">
              <a:solidFill>
                <a:schemeClr val="accent4">
                  <a:lumMod val="75000"/>
                </a:schemeClr>
              </a:solidFill>
            </a:endParaRPr>
          </a:p>
        </p:txBody>
      </p:sp>
      <p:sp>
        <p:nvSpPr>
          <p:cNvPr id="4" name="Slide Number Placeholder 3"/>
          <p:cNvSpPr>
            <a:spLocks noGrp="1"/>
          </p:cNvSpPr>
          <p:nvPr>
            <p:ph type="sldNum" sz="quarter" idx="5"/>
          </p:nvPr>
        </p:nvSpPr>
        <p:spPr/>
        <p:txBody>
          <a:bodyPr/>
          <a:lstStyle/>
          <a:p>
            <a:fld id="{F5C46209-2136-F44B-918E-10CBFA1D56FB}" type="slidenum">
              <a:rPr lang="en-US" smtClean="0"/>
              <a:t>5</a:t>
            </a:fld>
            <a:endParaRPr lang="en-US"/>
          </a:p>
        </p:txBody>
      </p:sp>
    </p:spTree>
    <p:extLst>
      <p:ext uri="{BB962C8B-B14F-4D97-AF65-F5344CB8AC3E}">
        <p14:creationId xmlns:p14="http://schemas.microsoft.com/office/powerpoint/2010/main" val="871030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6</a:t>
            </a:fld>
            <a:endParaRPr lang="en-US"/>
          </a:p>
        </p:txBody>
      </p:sp>
    </p:spTree>
    <p:extLst>
      <p:ext uri="{BB962C8B-B14F-4D97-AF65-F5344CB8AC3E}">
        <p14:creationId xmlns:p14="http://schemas.microsoft.com/office/powerpoint/2010/main" val="4194499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Log into your AWS account and navigate to EC2</a:t>
            </a:r>
          </a:p>
          <a:p>
            <a:pPr marL="171450" indent="-171450">
              <a:buFont typeface="Arial" panose="020B0604020202020204" pitchFamily="34" charset="0"/>
              <a:buChar char="•"/>
            </a:pPr>
            <a:r>
              <a:rPr lang="en-US" dirty="0"/>
              <a:t>Select Launch Instances, then select Launch Instances from the drop down</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7</a:t>
            </a:fld>
            <a:endParaRPr lang="en-US"/>
          </a:p>
        </p:txBody>
      </p:sp>
    </p:spTree>
    <p:extLst>
      <p:ext uri="{BB962C8B-B14F-4D97-AF65-F5344CB8AC3E}">
        <p14:creationId xmlns:p14="http://schemas.microsoft.com/office/powerpoint/2010/main" val="183122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Configure your new machine</a:t>
            </a:r>
          </a:p>
          <a:p>
            <a:r>
              <a:rPr lang="en-US" dirty="0"/>
              <a:t>For this example, we are accepting the defaults for everything except for what is shown here</a:t>
            </a:r>
          </a:p>
          <a:p>
            <a:pPr marL="171450" indent="-171450">
              <a:buFont typeface="Arial" panose="020B0604020202020204" pitchFamily="34" charset="0"/>
              <a:buChar char="•"/>
            </a:pPr>
            <a:r>
              <a:rPr lang="en-US" dirty="0"/>
              <a:t>Give the machine a meaningful name</a:t>
            </a:r>
          </a:p>
          <a:p>
            <a:pPr marL="171450" indent="-171450">
              <a:buFont typeface="Arial" panose="020B0604020202020204" pitchFamily="34" charset="0"/>
              <a:buChar char="•"/>
            </a:pPr>
            <a:r>
              <a:rPr lang="en-US" dirty="0"/>
              <a:t>Select the machine and machine type</a:t>
            </a:r>
          </a:p>
          <a:p>
            <a:pPr marL="628650" lvl="1" indent="-171450">
              <a:buFont typeface="Arial" panose="020B0604020202020204" pitchFamily="34" charset="0"/>
              <a:buChar char="•"/>
            </a:pPr>
            <a:r>
              <a:rPr lang="en-US" dirty="0"/>
              <a:t>Here we are using Windows 2022 Base and t3.large</a:t>
            </a:r>
          </a:p>
          <a:p>
            <a:pPr marL="171450" lvl="0" indent="-171450">
              <a:buFont typeface="Arial" panose="020B0604020202020204" pitchFamily="34" charset="0"/>
              <a:buChar char="•"/>
            </a:pPr>
            <a:r>
              <a:rPr lang="en-US" dirty="0"/>
              <a:t>Create a key pair and be sure to save that is downloaded when the key pair is created</a:t>
            </a:r>
          </a:p>
          <a:p>
            <a:pPr marL="171450" lvl="0" indent="-171450">
              <a:buFont typeface="Arial" panose="020B0604020202020204" pitchFamily="34" charset="0"/>
              <a:buChar char="•"/>
            </a:pPr>
            <a:r>
              <a:rPr lang="en-US" dirty="0"/>
              <a:t>Limit the RDP access</a:t>
            </a:r>
          </a:p>
          <a:p>
            <a:pPr marL="628650" lvl="1" indent="-171450">
              <a:buFont typeface="Arial" panose="020B0604020202020204" pitchFamily="34" charset="0"/>
              <a:buChar char="•"/>
            </a:pPr>
            <a:r>
              <a:rPr lang="en-US" dirty="0"/>
              <a:t>It is very much not a good idea to enable RDP access to anyone on the world wide web</a:t>
            </a:r>
          </a:p>
          <a:p>
            <a:pPr marL="0" lvl="0" indent="0">
              <a:buFont typeface="Arial" panose="020B0604020202020204" pitchFamily="34" charset="0"/>
              <a:buNone/>
            </a:pPr>
            <a:endParaRPr lang="en-US" dirty="0"/>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8</a:t>
            </a:fld>
            <a:endParaRPr lang="en-US"/>
          </a:p>
        </p:txBody>
      </p:sp>
    </p:spTree>
    <p:extLst>
      <p:ext uri="{BB962C8B-B14F-4D97-AF65-F5344CB8AC3E}">
        <p14:creationId xmlns:p14="http://schemas.microsoft.com/office/powerpoint/2010/main" val="3534254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the Administrator password</a:t>
            </a:r>
          </a:p>
          <a:p>
            <a:pPr marL="171450" indent="-171450">
              <a:buFont typeface="Arial" panose="020B0604020202020204" pitchFamily="34" charset="0"/>
              <a:buChar char="•"/>
            </a:pPr>
            <a:r>
              <a:rPr lang="en-US" dirty="0"/>
              <a:t>Navigate back to the EC2 page</a:t>
            </a:r>
          </a:p>
          <a:p>
            <a:pPr marL="171450" indent="-171450">
              <a:buFont typeface="Arial" panose="020B0604020202020204" pitchFamily="34" charset="0"/>
              <a:buChar char="•"/>
            </a:pPr>
            <a:r>
              <a:rPr lang="en-US" dirty="0"/>
              <a:t>Select your new instance</a:t>
            </a:r>
          </a:p>
          <a:p>
            <a:pPr marL="171450" indent="-171450">
              <a:buFont typeface="Arial" panose="020B0604020202020204" pitchFamily="34" charset="0"/>
              <a:buChar char="•"/>
            </a:pPr>
            <a:r>
              <a:rPr lang="en-US" dirty="0"/>
              <a:t>Select Action, Security, Get Windows Password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9</a:t>
            </a:fld>
            <a:endParaRPr lang="en-US"/>
          </a:p>
        </p:txBody>
      </p:sp>
    </p:spTree>
    <p:extLst>
      <p:ext uri="{BB962C8B-B14F-4D97-AF65-F5344CB8AC3E}">
        <p14:creationId xmlns:p14="http://schemas.microsoft.com/office/powerpoint/2010/main" val="1713906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healthcenterinfo.org/"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1143000" y="0"/>
            <a:ext cx="11064949"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blipFill dpi="0" rotWithShape="1">
            <a:blip r:embed="rId3"/>
            <a:srcRect/>
            <a:stretch>
              <a:fillRect/>
            </a:stretch>
          </a:bli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0838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grpSp>
        <p:nvGrpSpPr>
          <p:cNvPr id="17" name="Группа 9">
            <a:extLst>
              <a:ext uri="{FF2B5EF4-FFF2-40B4-BE49-F238E27FC236}">
                <a16:creationId xmlns:a16="http://schemas.microsoft.com/office/drawing/2014/main" id="{E6C05026-895D-8B4C-80B9-FEF037B85683}"/>
              </a:ext>
            </a:extLst>
          </p:cNvPr>
          <p:cNvGrpSpPr/>
          <p:nvPr userDrawn="1"/>
        </p:nvGrpSpPr>
        <p:grpSpPr>
          <a:xfrm rot="10800000">
            <a:off x="4358080" y="-5996"/>
            <a:ext cx="3401854" cy="6858794"/>
            <a:chOff x="8704213" y="1"/>
            <a:chExt cx="6873750" cy="13717588"/>
          </a:xfrm>
        </p:grpSpPr>
        <p:sp>
          <p:nvSpPr>
            <p:cNvPr id="18" name="Прямоугольник 15">
              <a:extLst>
                <a:ext uri="{FF2B5EF4-FFF2-40B4-BE49-F238E27FC236}">
                  <a16:creationId xmlns:a16="http://schemas.microsoft.com/office/drawing/2014/main" id="{74A81914-97BD-DE48-84AD-3536981601AD}"/>
                </a:ext>
              </a:extLst>
            </p:cNvPr>
            <p:cNvSpPr/>
            <p:nvPr/>
          </p:nvSpPr>
          <p:spPr>
            <a:xfrm flipH="1">
              <a:off x="8714458" y="1"/>
              <a:ext cx="6863505" cy="6870789"/>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Прямоугольник 16">
              <a:extLst>
                <a:ext uri="{FF2B5EF4-FFF2-40B4-BE49-F238E27FC236}">
                  <a16:creationId xmlns:a16="http://schemas.microsoft.com/office/drawing/2014/main" id="{57851DB7-D658-CE4F-A218-3B57688B1005}"/>
                </a:ext>
              </a:extLst>
            </p:cNvPr>
            <p:cNvSpPr/>
            <p:nvPr/>
          </p:nvSpPr>
          <p:spPr>
            <a:xfrm flipH="1">
              <a:off x="8704213" y="6870790"/>
              <a:ext cx="6863505" cy="6846799"/>
            </a:xfrm>
            <a:prstGeom prst="rect">
              <a:avLst/>
            </a:prstGeom>
            <a:solidFill>
              <a:srgbClr val="DDD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sp>
        <p:nvSpPr>
          <p:cNvPr id="20" name="Прямоугольник 21">
            <a:extLst>
              <a:ext uri="{FF2B5EF4-FFF2-40B4-BE49-F238E27FC236}">
                <a16:creationId xmlns:a16="http://schemas.microsoft.com/office/drawing/2014/main" id="{F23DE972-A014-E346-9D13-3C8953764BBF}"/>
              </a:ext>
            </a:extLst>
          </p:cNvPr>
          <p:cNvSpPr/>
          <p:nvPr userDrawn="1"/>
        </p:nvSpPr>
        <p:spPr>
          <a:xfrm flipH="1">
            <a:off x="-1" y="0"/>
            <a:ext cx="4347936" cy="3429000"/>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3429001"/>
            <a:ext cx="4353008" cy="342900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826158"/>
            <a:ext cx="164552" cy="5205684"/>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7754863" y="0"/>
            <a:ext cx="4414791" cy="3429672"/>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7754861" y="3423401"/>
            <a:ext cx="4437137" cy="3434599"/>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6" name="Текст 3">
            <a:extLst>
              <a:ext uri="{FF2B5EF4-FFF2-40B4-BE49-F238E27FC236}">
                <a16:creationId xmlns:a16="http://schemas.microsoft.com/office/drawing/2014/main" id="{F08DBDA6-04E8-784F-A219-EE4617E8A290}"/>
              </a:ext>
            </a:extLst>
          </p:cNvPr>
          <p:cNvSpPr>
            <a:spLocks noGrp="1"/>
          </p:cNvSpPr>
          <p:nvPr>
            <p:ph type="body" sz="quarter" idx="21" hasCustomPrompt="1"/>
          </p:nvPr>
        </p:nvSpPr>
        <p:spPr>
          <a:xfrm>
            <a:off x="603390"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8216301" y="4079721"/>
            <a:ext cx="3224331" cy="1831982"/>
          </a:xfrm>
          <a:prstGeom prst="rect">
            <a:avLst/>
          </a:prstGeom>
        </p:spPr>
        <p:txBody>
          <a:bodyPr>
            <a:normAutofit/>
          </a:bodyPr>
          <a:lstStyle>
            <a:lvl1pPr>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6" name="Текст 3">
            <a:extLst>
              <a:ext uri="{FF2B5EF4-FFF2-40B4-BE49-F238E27FC236}">
                <a16:creationId xmlns:a16="http://schemas.microsoft.com/office/drawing/2014/main" id="{CAA10D4B-CF70-3949-A8EE-FF084D4BE073}"/>
              </a:ext>
            </a:extLst>
          </p:cNvPr>
          <p:cNvSpPr>
            <a:spLocks noGrp="1"/>
          </p:cNvSpPr>
          <p:nvPr>
            <p:ph type="body" sz="quarter" idx="23" hasCustomPrompt="1"/>
          </p:nvPr>
        </p:nvSpPr>
        <p:spPr>
          <a:xfrm>
            <a:off x="4622498"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8230916"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4590599" y="772995"/>
            <a:ext cx="301168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9" name="Текст 3">
            <a:extLst>
              <a:ext uri="{FF2B5EF4-FFF2-40B4-BE49-F238E27FC236}">
                <a16:creationId xmlns:a16="http://schemas.microsoft.com/office/drawing/2014/main" id="{9902FD71-B81F-B64F-9889-B8339E2DD79B}"/>
              </a:ext>
            </a:extLst>
          </p:cNvPr>
          <p:cNvSpPr>
            <a:spLocks noGrp="1"/>
          </p:cNvSpPr>
          <p:nvPr>
            <p:ph type="body" sz="quarter" idx="26" hasCustomPrompt="1"/>
          </p:nvPr>
        </p:nvSpPr>
        <p:spPr>
          <a:xfrm>
            <a:off x="603390"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Tree>
    <p:extLst>
      <p:ext uri="{BB962C8B-B14F-4D97-AF65-F5344CB8AC3E}">
        <p14:creationId xmlns:p14="http://schemas.microsoft.com/office/powerpoint/2010/main" val="1771610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MEET THE TEAM</a:t>
            </a:r>
            <a:br>
              <a:rPr lang="en-US" dirty="0"/>
            </a:br>
            <a:r>
              <a:rPr lang="en-US" dirty="0"/>
              <a:t>SLIDE</a:t>
            </a:r>
            <a:endParaRPr lang="ru-RU" dirty="0"/>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306401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6102170"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2" name="Picture Placeholder 2">
            <a:extLst>
              <a:ext uri="{FF2B5EF4-FFF2-40B4-BE49-F238E27FC236}">
                <a16:creationId xmlns:a16="http://schemas.microsoft.com/office/drawing/2014/main" id="{763931B8-12D9-CA4D-9AAC-FE25E377D084}"/>
              </a:ext>
            </a:extLst>
          </p:cNvPr>
          <p:cNvSpPr>
            <a:spLocks noGrp="1"/>
          </p:cNvSpPr>
          <p:nvPr>
            <p:ph type="pic" sz="quarter" idx="26"/>
          </p:nvPr>
        </p:nvSpPr>
        <p:spPr>
          <a:xfrm>
            <a:off x="915384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1838"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273781"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5" name="Текст 3">
            <a:extLst>
              <a:ext uri="{FF2B5EF4-FFF2-40B4-BE49-F238E27FC236}">
                <a16:creationId xmlns:a16="http://schemas.microsoft.com/office/drawing/2014/main" id="{6625AB02-8FFA-A54B-9225-5DDA333EBE23}"/>
              </a:ext>
            </a:extLst>
          </p:cNvPr>
          <p:cNvSpPr>
            <a:spLocks noGrp="1"/>
          </p:cNvSpPr>
          <p:nvPr>
            <p:ph type="body" sz="quarter" idx="28" hasCustomPrompt="1"/>
          </p:nvPr>
        </p:nvSpPr>
        <p:spPr>
          <a:xfrm>
            <a:off x="3399753"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6" name="Текст 3">
            <a:extLst>
              <a:ext uri="{FF2B5EF4-FFF2-40B4-BE49-F238E27FC236}">
                <a16:creationId xmlns:a16="http://schemas.microsoft.com/office/drawing/2014/main" id="{5107C167-457F-CA4E-B5CB-958E00B3439B}"/>
              </a:ext>
            </a:extLst>
          </p:cNvPr>
          <p:cNvSpPr>
            <a:spLocks noGrp="1"/>
          </p:cNvSpPr>
          <p:nvPr>
            <p:ph type="body" sz="quarter" idx="29" hasCustomPrompt="1"/>
          </p:nvPr>
        </p:nvSpPr>
        <p:spPr>
          <a:xfrm>
            <a:off x="63343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7" name="Текст 3">
            <a:extLst>
              <a:ext uri="{FF2B5EF4-FFF2-40B4-BE49-F238E27FC236}">
                <a16:creationId xmlns:a16="http://schemas.microsoft.com/office/drawing/2014/main" id="{170F710B-2FE1-7948-B7DA-AC8C57BAE2D5}"/>
              </a:ext>
            </a:extLst>
          </p:cNvPr>
          <p:cNvSpPr>
            <a:spLocks noGrp="1"/>
          </p:cNvSpPr>
          <p:nvPr>
            <p:ph type="body" sz="quarter" idx="30" hasCustomPrompt="1"/>
          </p:nvPr>
        </p:nvSpPr>
        <p:spPr>
          <a:xfrm>
            <a:off x="95347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Tree>
    <p:extLst>
      <p:ext uri="{BB962C8B-B14F-4D97-AF65-F5344CB8AC3E}">
        <p14:creationId xmlns:p14="http://schemas.microsoft.com/office/powerpoint/2010/main" val="2394508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092048" y="4580731"/>
            <a:ext cx="6099952" cy="2277269"/>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1"/>
            <a:ext cx="12192000" cy="4580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6" name="Прямоугольник 11">
            <a:extLst>
              <a:ext uri="{FF2B5EF4-FFF2-40B4-BE49-F238E27FC236}">
                <a16:creationId xmlns:a16="http://schemas.microsoft.com/office/drawing/2014/main" id="{09E517DC-705D-E742-8808-B85D4886C4DF}"/>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FULL COLOR </a:t>
            </a:r>
            <a:br>
              <a:rPr lang="en-US" dirty="0"/>
            </a:br>
            <a:r>
              <a:rPr lang="en-US" dirty="0"/>
              <a:t>LAYOUT</a:t>
            </a:r>
            <a:endParaRPr lang="ru-RU" dirty="0"/>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773511" y="2539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773511" y="4825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2383373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1">
            <a:extLst>
              <a:ext uri="{FF2B5EF4-FFF2-40B4-BE49-F238E27FC236}">
                <a16:creationId xmlns:a16="http://schemas.microsoft.com/office/drawing/2014/main" id="{B2B9FA5E-2408-A64F-9DAF-0FFBBB010DC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HEALTH CENTER RESOURCES SLIDE</a:t>
            </a:r>
            <a:endParaRPr lang="ru-RU" dirty="0"/>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4038600" y="2538008"/>
            <a:ext cx="7660008" cy="784830"/>
          </a:xfrm>
          <a:prstGeom prst="rect">
            <a:avLst/>
          </a:prstGeom>
          <a:noFill/>
        </p:spPr>
        <p:txBody>
          <a:bodyPr wrap="square" rtlCol="0">
            <a:spAutoFit/>
          </a:bodyPr>
          <a:lstStyle/>
          <a:p>
            <a:r>
              <a:rPr lang="en-US" sz="2000" b="1" dirty="0">
                <a:solidFill>
                  <a:schemeClr val="accent1"/>
                </a:solidFill>
              </a:rPr>
              <a:t>ARE YOU LOOKING FOR RESOURCES?</a:t>
            </a:r>
            <a:br>
              <a:rPr lang="en-US" sz="2000" b="1" dirty="0">
                <a:solidFill>
                  <a:schemeClr val="tx2"/>
                </a:solidFill>
              </a:rPr>
            </a:br>
            <a:endParaRPr lang="en-US" sz="500" b="1" dirty="0">
              <a:solidFill>
                <a:schemeClr val="tx2"/>
              </a:solidFill>
            </a:endParaRPr>
          </a:p>
          <a:p>
            <a:r>
              <a:rPr lang="en-US" sz="2000" dirty="0">
                <a:solidFill>
                  <a:schemeClr val="tx2"/>
                </a:solidFill>
              </a:rPr>
              <a:t>Please visit our website </a:t>
            </a:r>
            <a:r>
              <a:rPr lang="en-US" sz="2000" b="1" i="0" dirty="0" err="1">
                <a:solidFill>
                  <a:schemeClr val="tx2"/>
                </a:solidFill>
              </a:rPr>
              <a:t>www.healthcenterinfo.org</a:t>
            </a:r>
            <a:endParaRPr lang="en-US" sz="2000" b="1" i="0" dirty="0">
              <a:solidFill>
                <a:schemeClr val="tx2"/>
              </a:solidFill>
            </a:endParaRP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a:stretch>
            <a:fillRect/>
          </a:stretch>
        </p:blipFill>
        <p:spPr>
          <a:xfrm>
            <a:off x="4075175" y="3657600"/>
            <a:ext cx="5401729" cy="1295400"/>
          </a:xfrm>
          <a:prstGeom prst="rect">
            <a:avLst/>
          </a:prstGeom>
        </p:spPr>
      </p:pic>
    </p:spTree>
    <p:extLst>
      <p:ext uri="{BB962C8B-B14F-4D97-AF65-F5344CB8AC3E}">
        <p14:creationId xmlns:p14="http://schemas.microsoft.com/office/powerpoint/2010/main" val="38694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98269" y="516835"/>
            <a:ext cx="2708367" cy="5824330"/>
          </a:xfrm>
          <a:prstGeom prst="rect">
            <a:avLst/>
          </a:prstGeom>
        </p:spPr>
      </p:pic>
      <p:sp>
        <p:nvSpPr>
          <p:cNvPr id="11" name="Рисунок 13">
            <a:extLst>
              <a:ext uri="{FF2B5EF4-FFF2-40B4-BE49-F238E27FC236}">
                <a16:creationId xmlns:a16="http://schemas.microsoft.com/office/drawing/2014/main" id="{5E095459-FE68-644C-BA08-50B964ABD037}"/>
              </a:ext>
            </a:extLst>
          </p:cNvPr>
          <p:cNvSpPr>
            <a:spLocks noGrp="1"/>
          </p:cNvSpPr>
          <p:nvPr>
            <p:ph type="pic" sz="quarter" idx="25" hasCustomPrompt="1"/>
          </p:nvPr>
        </p:nvSpPr>
        <p:spPr>
          <a:xfrm>
            <a:off x="8298269" y="723222"/>
            <a:ext cx="2413209" cy="5411556"/>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bg1"/>
            </a:fgClr>
            <a:bgClr>
              <a:schemeClr val="bg1">
                <a:lumMod val="75000"/>
              </a:schemeClr>
            </a:bgClr>
          </a:pattFill>
          <a:ln>
            <a:noFill/>
          </a:ln>
          <a:effectLst/>
          <a:scene3d>
            <a:camera prst="perspectiveFront">
              <a:rot lat="0" lon="899971"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dirty="0"/>
              <a:t>Click icon to add picture\</a:t>
            </a:r>
          </a:p>
        </p:txBody>
      </p:sp>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FOLLOW </a:t>
            </a:r>
            <a:br>
              <a:rPr lang="en-US" dirty="0"/>
            </a:br>
            <a:r>
              <a:rPr lang="en-US" dirty="0"/>
              <a:t>@NACHC</a:t>
            </a:r>
            <a:endParaRPr lang="ru-RU" dirty="0"/>
          </a:p>
        </p:txBody>
      </p:sp>
      <p:sp>
        <p:nvSpPr>
          <p:cNvPr id="6" name="Текст 3">
            <a:extLst>
              <a:ext uri="{FF2B5EF4-FFF2-40B4-BE49-F238E27FC236}">
                <a16:creationId xmlns:a16="http://schemas.microsoft.com/office/drawing/2014/main" id="{BE52EC39-9C26-0A4E-B26F-FB5B27D5CA3F}"/>
              </a:ext>
            </a:extLst>
          </p:cNvPr>
          <p:cNvSpPr>
            <a:spLocks noGrp="1"/>
          </p:cNvSpPr>
          <p:nvPr>
            <p:ph type="body" sz="quarter" idx="21" hasCustomPrompt="1"/>
          </p:nvPr>
        </p:nvSpPr>
        <p:spPr>
          <a:xfrm>
            <a:off x="1676400" y="2438400"/>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Twitter</a:t>
            </a:r>
            <a:br>
              <a:rPr lang="en-US" dirty="0"/>
            </a:br>
            <a:endParaRPr lang="en-US" dirty="0"/>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816936" y="2539926"/>
            <a:ext cx="635000" cy="63500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826576" y="3338099"/>
            <a:ext cx="635000" cy="63500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826576" y="4136272"/>
            <a:ext cx="635000" cy="63500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838200" y="4934445"/>
            <a:ext cx="635000" cy="635000"/>
          </a:xfrm>
          <a:prstGeom prst="rect">
            <a:avLst/>
          </a:prstGeom>
        </p:spPr>
      </p:pic>
      <p:sp>
        <p:nvSpPr>
          <p:cNvPr id="15" name="Текст 3">
            <a:extLst>
              <a:ext uri="{FF2B5EF4-FFF2-40B4-BE49-F238E27FC236}">
                <a16:creationId xmlns:a16="http://schemas.microsoft.com/office/drawing/2014/main" id="{C4B476B3-A449-2744-8686-DE95C2C165FF}"/>
              </a:ext>
            </a:extLst>
          </p:cNvPr>
          <p:cNvSpPr>
            <a:spLocks noGrp="1"/>
          </p:cNvSpPr>
          <p:nvPr>
            <p:ph type="body" sz="quarter" idx="26" hasCustomPrompt="1"/>
          </p:nvPr>
        </p:nvSpPr>
        <p:spPr>
          <a:xfrm>
            <a:off x="1676400" y="3290807"/>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Facebook</a:t>
            </a:r>
            <a:br>
              <a:rPr lang="en-US" dirty="0"/>
            </a:br>
            <a:endParaRPr lang="en-US" dirty="0"/>
          </a:p>
        </p:txBody>
      </p:sp>
      <p:sp>
        <p:nvSpPr>
          <p:cNvPr id="16" name="Текст 3">
            <a:extLst>
              <a:ext uri="{FF2B5EF4-FFF2-40B4-BE49-F238E27FC236}">
                <a16:creationId xmlns:a16="http://schemas.microsoft.com/office/drawing/2014/main" id="{6CC63756-0F66-4342-A860-C84D66E8EFE1}"/>
              </a:ext>
            </a:extLst>
          </p:cNvPr>
          <p:cNvSpPr>
            <a:spLocks noGrp="1"/>
          </p:cNvSpPr>
          <p:nvPr>
            <p:ph type="body" sz="quarter" idx="27" hasCustomPrompt="1"/>
          </p:nvPr>
        </p:nvSpPr>
        <p:spPr>
          <a:xfrm>
            <a:off x="1676400" y="406572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Instagram</a:t>
            </a:r>
            <a:br>
              <a:rPr lang="en-US" dirty="0"/>
            </a:br>
            <a:endParaRPr lang="en-US" dirty="0"/>
          </a:p>
        </p:txBody>
      </p:sp>
      <p:sp>
        <p:nvSpPr>
          <p:cNvPr id="17" name="Текст 3">
            <a:extLst>
              <a:ext uri="{FF2B5EF4-FFF2-40B4-BE49-F238E27FC236}">
                <a16:creationId xmlns:a16="http://schemas.microsoft.com/office/drawing/2014/main" id="{28E0B257-B2A2-3347-88F2-A71C0FF0966A}"/>
              </a:ext>
            </a:extLst>
          </p:cNvPr>
          <p:cNvSpPr>
            <a:spLocks noGrp="1"/>
          </p:cNvSpPr>
          <p:nvPr>
            <p:ph type="body" sz="quarter" idx="28" hasCustomPrompt="1"/>
          </p:nvPr>
        </p:nvSpPr>
        <p:spPr>
          <a:xfrm>
            <a:off x="1676400" y="488713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err="1"/>
              <a:t>Linkedin</a:t>
            </a:r>
            <a:br>
              <a:rPr lang="en-US" dirty="0"/>
            </a:br>
            <a:endParaRPr lang="en-US" dirty="0"/>
          </a:p>
        </p:txBody>
      </p:sp>
    </p:spTree>
    <p:extLst>
      <p:ext uri="{BB962C8B-B14F-4D97-AF65-F5344CB8AC3E}">
        <p14:creationId xmlns:p14="http://schemas.microsoft.com/office/powerpoint/2010/main" val="961753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734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2441542" y="0"/>
            <a:ext cx="9766407"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529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0"/>
            <a:ext cx="3065929" cy="687051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16" name="Picture 15">
            <a:extLst>
              <a:ext uri="{FF2B5EF4-FFF2-40B4-BE49-F238E27FC236}">
                <a16:creationId xmlns:a16="http://schemas.microsoft.com/office/drawing/2014/main" id="{1ADF59AD-F9AF-A644-84B0-1F632F441CAC}"/>
              </a:ext>
            </a:extLst>
          </p:cNvPr>
          <p:cNvPicPr>
            <a:picLocks noChangeAspect="1"/>
          </p:cNvPicPr>
          <p:nvPr userDrawn="1"/>
        </p:nvPicPr>
        <p:blipFill>
          <a:blip r:embed="rId2"/>
          <a:stretch>
            <a:fillRect/>
          </a:stretch>
        </p:blipFill>
        <p:spPr>
          <a:xfrm>
            <a:off x="838200" y="6353489"/>
            <a:ext cx="1387613" cy="367986"/>
          </a:xfrm>
          <a:prstGeom prst="rect">
            <a:avLst/>
          </a:prstGeom>
        </p:spPr>
      </p:pic>
      <p:sp>
        <p:nvSpPr>
          <p:cNvPr id="20" name="TextBox 19">
            <a:extLst>
              <a:ext uri="{FF2B5EF4-FFF2-40B4-BE49-F238E27FC236}">
                <a16:creationId xmlns:a16="http://schemas.microsoft.com/office/drawing/2014/main" id="{8CE390AD-2706-2C49-8570-1F159BD3BC6D}"/>
              </a:ext>
            </a:extLst>
          </p:cNvPr>
          <p:cNvSpPr txBox="1"/>
          <p:nvPr userDrawn="1"/>
        </p:nvSpPr>
        <p:spPr>
          <a:xfrm>
            <a:off x="4038600" y="2538008"/>
            <a:ext cx="7660008" cy="1708160"/>
          </a:xfrm>
          <a:prstGeom prst="rect">
            <a:avLst/>
          </a:prstGeom>
          <a:noFill/>
        </p:spPr>
        <p:txBody>
          <a:bodyPr wrap="square" rtlCol="0">
            <a:spAutoFit/>
          </a:bodyPr>
          <a:lstStyle/>
          <a:p>
            <a:r>
              <a:rPr lang="en-US" sz="2000" b="1" dirty="0">
                <a:solidFill>
                  <a:schemeClr val="accent1"/>
                </a:solidFill>
              </a:rPr>
              <a:t>America’s Voice for Community Health Care</a:t>
            </a:r>
            <a:br>
              <a:rPr lang="en-US" sz="2000" b="1" dirty="0">
                <a:solidFill>
                  <a:schemeClr val="tx2"/>
                </a:solidFill>
              </a:rPr>
            </a:br>
            <a:endParaRPr lang="en-US" sz="500" b="1" dirty="0">
              <a:solidFill>
                <a:schemeClr val="tx2"/>
              </a:solidFill>
            </a:endParaRPr>
          </a:p>
          <a:p>
            <a:r>
              <a:rPr lang="en-US" sz="20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p:cNvSpPr>
          <p:nvPr>
            <p:ph type="pic" sz="quarter" idx="24"/>
          </p:nvPr>
        </p:nvSpPr>
        <p:spPr>
          <a:xfrm>
            <a:off x="3064014" y="4586990"/>
            <a:ext cx="3038156" cy="2271009"/>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Picture Placeholder 2">
            <a:extLst>
              <a:ext uri="{FF2B5EF4-FFF2-40B4-BE49-F238E27FC236}">
                <a16:creationId xmlns:a16="http://schemas.microsoft.com/office/drawing/2014/main" id="{5D0CBF80-6EEB-E741-968D-4D7B063A8B5C}"/>
              </a:ext>
            </a:extLst>
          </p:cNvPr>
          <p:cNvSpPr>
            <a:spLocks noGrp="1"/>
          </p:cNvSpPr>
          <p:nvPr>
            <p:ph type="pic" sz="quarter" idx="25"/>
          </p:nvPr>
        </p:nvSpPr>
        <p:spPr>
          <a:xfrm>
            <a:off x="6102170" y="4586990"/>
            <a:ext cx="3038156" cy="2271009"/>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endParaRPr lang="en-US" dirty="0"/>
          </a:p>
        </p:txBody>
      </p:sp>
      <p:sp>
        <p:nvSpPr>
          <p:cNvPr id="40" name="Picture Placeholder 2">
            <a:extLst>
              <a:ext uri="{FF2B5EF4-FFF2-40B4-BE49-F238E27FC236}">
                <a16:creationId xmlns:a16="http://schemas.microsoft.com/office/drawing/2014/main" id="{DDFBFF8F-D3DE-2F4B-B820-78D84657B1C5}"/>
              </a:ext>
            </a:extLst>
          </p:cNvPr>
          <p:cNvSpPr>
            <a:spLocks noGrp="1"/>
          </p:cNvSpPr>
          <p:nvPr>
            <p:ph type="pic" sz="quarter" idx="26"/>
          </p:nvPr>
        </p:nvSpPr>
        <p:spPr>
          <a:xfrm>
            <a:off x="9153844" y="4586990"/>
            <a:ext cx="3038156" cy="2271009"/>
          </a:xfrm>
          <a:prstGeom prst="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endParaRPr lang="en-US" dirty="0"/>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773511" y="764906"/>
            <a:ext cx="3172428" cy="1353576"/>
          </a:xfrm>
          <a:prstGeom prst="rect">
            <a:avLst/>
          </a:prstGeom>
          <a:noFill/>
        </p:spPr>
        <p:txBody>
          <a:bodyPr wrap="square"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2203591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21704"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8610600" y="6356350"/>
            <a:ext cx="2743200" cy="365125"/>
          </a:xfrm>
          <a:prstGeom prst="rect">
            <a:avLst/>
          </a:prstGeom>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Oval 29">
            <a:extLst>
              <a:ext uri="{FF2B5EF4-FFF2-40B4-BE49-F238E27FC236}">
                <a16:creationId xmlns:a16="http://schemas.microsoft.com/office/drawing/2014/main" id="{27DDCFD3-9342-A342-8C8F-5579ED502CD6}"/>
              </a:ext>
            </a:extLst>
          </p:cNvPr>
          <p:cNvSpPr/>
          <p:nvPr userDrawn="1"/>
        </p:nvSpPr>
        <p:spPr>
          <a:xfrm>
            <a:off x="773511"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773510" y="2627457"/>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521704"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773511"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521704"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773511"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6697020"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5948827"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5948827" y="2627457"/>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6697020"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5948827"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 Placeholder 2">
            <a:extLst>
              <a:ext uri="{FF2B5EF4-FFF2-40B4-BE49-F238E27FC236}">
                <a16:creationId xmlns:a16="http://schemas.microsoft.com/office/drawing/2014/main" id="{C8A38874-6875-814E-A65E-3452799A8422}"/>
              </a:ext>
            </a:extLst>
          </p:cNvPr>
          <p:cNvSpPr>
            <a:spLocks noGrp="1"/>
          </p:cNvSpPr>
          <p:nvPr>
            <p:ph type="body" idx="26" hasCustomPrompt="1"/>
          </p:nvPr>
        </p:nvSpPr>
        <p:spPr>
          <a:xfrm>
            <a:off x="6697020"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6 Here&gt; </a:t>
            </a:r>
          </a:p>
        </p:txBody>
      </p:sp>
      <p:sp>
        <p:nvSpPr>
          <p:cNvPr id="96" name="Oval 95">
            <a:extLst>
              <a:ext uri="{FF2B5EF4-FFF2-40B4-BE49-F238E27FC236}">
                <a16:creationId xmlns:a16="http://schemas.microsoft.com/office/drawing/2014/main" id="{A452A535-F780-D640-87F1-D9AA91982B91}"/>
              </a:ext>
            </a:extLst>
          </p:cNvPr>
          <p:cNvSpPr/>
          <p:nvPr userDrawn="1"/>
        </p:nvSpPr>
        <p:spPr>
          <a:xfrm>
            <a:off x="5948827"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4038600" y="6356350"/>
            <a:ext cx="4114800" cy="365125"/>
          </a:xfrm>
          <a:prstGeom prst="rect">
            <a:avLst/>
          </a:prstGeom>
        </p:spPr>
        <p:txBody>
          <a:bodyPr/>
          <a:lstStyle/>
          <a:p>
            <a:r>
              <a:rPr lang="en-US" dirty="0" err="1"/>
              <a:t>www.nachc.org</a:t>
            </a:r>
            <a:endParaRPr lang="en-US" dirty="0"/>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773511" y="624979"/>
            <a:ext cx="4423522"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INSERT AGENDA NAME HERE</a:t>
            </a:r>
            <a:endParaRPr lang="ru-RU" dirty="0"/>
          </a:p>
        </p:txBody>
      </p:sp>
      <p:sp>
        <p:nvSpPr>
          <p:cNvPr id="24" name="Text Placeholder 2">
            <a:extLst>
              <a:ext uri="{FF2B5EF4-FFF2-40B4-BE49-F238E27FC236}">
                <a16:creationId xmlns:a16="http://schemas.microsoft.com/office/drawing/2014/main" id="{74AC401D-05D7-5D4C-83E7-C743ED1794EE}"/>
              </a:ext>
            </a:extLst>
          </p:cNvPr>
          <p:cNvSpPr>
            <a:spLocks noGrp="1"/>
          </p:cNvSpPr>
          <p:nvPr>
            <p:ph type="body" idx="28" hasCustomPrompt="1"/>
          </p:nvPr>
        </p:nvSpPr>
        <p:spPr>
          <a:xfrm>
            <a:off x="773510" y="3697974"/>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6" name="Text Placeholder 2">
            <a:extLst>
              <a:ext uri="{FF2B5EF4-FFF2-40B4-BE49-F238E27FC236}">
                <a16:creationId xmlns:a16="http://schemas.microsoft.com/office/drawing/2014/main" id="{C78D01C9-F6B8-E542-B607-AEC8A702843D}"/>
              </a:ext>
            </a:extLst>
          </p:cNvPr>
          <p:cNvSpPr>
            <a:spLocks noGrp="1"/>
          </p:cNvSpPr>
          <p:nvPr>
            <p:ph type="body" idx="29" hasCustomPrompt="1"/>
          </p:nvPr>
        </p:nvSpPr>
        <p:spPr>
          <a:xfrm>
            <a:off x="773510" y="4835399"/>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7" name="Text Placeholder 2">
            <a:extLst>
              <a:ext uri="{FF2B5EF4-FFF2-40B4-BE49-F238E27FC236}">
                <a16:creationId xmlns:a16="http://schemas.microsoft.com/office/drawing/2014/main" id="{B398982D-2938-1F4D-A07F-AFF9A0D73273}"/>
              </a:ext>
            </a:extLst>
          </p:cNvPr>
          <p:cNvSpPr>
            <a:spLocks noGrp="1"/>
          </p:cNvSpPr>
          <p:nvPr>
            <p:ph type="body" idx="30" hasCustomPrompt="1"/>
          </p:nvPr>
        </p:nvSpPr>
        <p:spPr>
          <a:xfrm>
            <a:off x="5948827" y="3720276"/>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8" name="Text Placeholder 2">
            <a:extLst>
              <a:ext uri="{FF2B5EF4-FFF2-40B4-BE49-F238E27FC236}">
                <a16:creationId xmlns:a16="http://schemas.microsoft.com/office/drawing/2014/main" id="{D69CB4D8-FE6D-994D-BAFE-A467D8B78071}"/>
              </a:ext>
            </a:extLst>
          </p:cNvPr>
          <p:cNvSpPr>
            <a:spLocks noGrp="1"/>
          </p:cNvSpPr>
          <p:nvPr>
            <p:ph type="body" idx="31" hasCustomPrompt="1"/>
          </p:nvPr>
        </p:nvSpPr>
        <p:spPr>
          <a:xfrm>
            <a:off x="5948827" y="4857700"/>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Tree>
    <p:extLst>
      <p:ext uri="{BB962C8B-B14F-4D97-AF65-F5344CB8AC3E}">
        <p14:creationId xmlns:p14="http://schemas.microsoft.com/office/powerpoint/2010/main" val="759830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643322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6433220"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SECTION</a:t>
            </a:r>
            <a:br>
              <a:rPr lang="en-US" dirty="0"/>
            </a:br>
            <a:r>
              <a:rPr lang="en-US" dirty="0"/>
              <a:t>NAME</a:t>
            </a:r>
            <a:endParaRPr lang="ru-RU" dirty="0"/>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6433220" y="2539926"/>
            <a:ext cx="4667171" cy="2946474"/>
          </a:xfrm>
          <a:prstGeom prst="rect">
            <a:avLst/>
          </a:prstGeom>
        </p:spPr>
        <p:txBody>
          <a:bodyPr>
            <a:normAutofit/>
          </a:bodyPr>
          <a:lstStyle>
            <a:lvl1pPr>
              <a:lnSpc>
                <a:spcPct val="100000"/>
              </a:lnSpc>
              <a:defRPr lang="en-US" sz="2000" b="0" i="0" baseline="0" dirty="0">
                <a:solidFill>
                  <a:schemeClr val="tx2"/>
                </a:solidFill>
                <a:latin typeface="+mn-lt"/>
                <a:ea typeface="Tahoma" charset="0"/>
                <a:cs typeface="Tahoma" charset="0"/>
              </a:defRPr>
            </a:lvl1pPr>
          </a:lstStyle>
          <a:p>
            <a:pPr marL="228600" lvl="0" indent="-228600">
              <a:lnSpc>
                <a:spcPct val="150000"/>
              </a:lnSpc>
            </a:pPr>
            <a:r>
              <a:rPr lang="en-US" dirty="0"/>
              <a:t>Body text should be 20 pt. Calibri font, 20 point font. </a:t>
            </a:r>
          </a:p>
          <a:p>
            <a:pPr marL="228600" lvl="0" indent="-228600">
              <a:lnSpc>
                <a:spcPct val="150000"/>
              </a:lnSpc>
            </a:pPr>
            <a:r>
              <a:rPr lang="en-US" dirty="0"/>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1" y="0"/>
            <a:ext cx="50929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5092995" y="0"/>
            <a:ext cx="3615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6433220" y="6088780"/>
            <a:ext cx="3157347" cy="769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6527005" y="6223407"/>
            <a:ext cx="2872176" cy="414897"/>
          </a:xfrm>
          <a:prstGeom prst="rect">
            <a:avLst/>
          </a:prstGeom>
        </p:spPr>
        <p:txBody>
          <a:bodyPr anchor="ctr">
            <a:noAutofit/>
          </a:bodyPr>
          <a:lstStyle>
            <a:lvl1pPr>
              <a:defRPr lang="en-US" sz="1600" b="1" i="0" baseline="0" dirty="0">
                <a:solidFill>
                  <a:schemeClr val="bg1"/>
                </a:solidFill>
                <a:latin typeface="+mj-lt"/>
                <a:ea typeface="Tahoma" charset="0"/>
                <a:cs typeface="Tahoma" charset="0"/>
              </a:defRPr>
            </a:lvl1pPr>
          </a:lstStyle>
          <a:p>
            <a:pPr marL="0" lvl="0" indent="0">
              <a:lnSpc>
                <a:spcPct val="150000"/>
              </a:lnSpc>
              <a:buNone/>
            </a:pPr>
            <a:r>
              <a:rPr lang="en-US" dirty="0"/>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10569284" y="6356350"/>
            <a:ext cx="7845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3420642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ONE COLUMN </a:t>
            </a:r>
            <a:br>
              <a:rPr lang="en-US" dirty="0"/>
            </a:br>
            <a:r>
              <a:rPr lang="en-US" dirty="0"/>
              <a:t>LAYOUT</a:t>
            </a:r>
            <a:endParaRPr lang="ru-RU" dirty="0"/>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2794361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TWO COLUMN </a:t>
            </a:r>
            <a:br>
              <a:rPr lang="en-US" dirty="0"/>
            </a:br>
            <a:r>
              <a:rPr lang="en-US" dirty="0"/>
              <a:t>LAYOUT</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802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PRESENTER</a:t>
            </a:r>
            <a:br>
              <a:rPr lang="en-US" dirty="0"/>
            </a:br>
            <a:r>
              <a:rPr lang="en-US" dirty="0"/>
              <a:t>SLIDE</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6096000" y="19084"/>
            <a:ext cx="6044723" cy="683891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Tree>
    <p:extLst>
      <p:ext uri="{BB962C8B-B14F-4D97-AF65-F5344CB8AC3E}">
        <p14:creationId xmlns:p14="http://schemas.microsoft.com/office/powerpoint/2010/main" val="3489489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5" name="Прямоугольник 11">
            <a:extLst>
              <a:ext uri="{FF2B5EF4-FFF2-40B4-BE49-F238E27FC236}">
                <a16:creationId xmlns:a16="http://schemas.microsoft.com/office/drawing/2014/main" id="{72DED438-09BB-ED44-85FB-737E8207DD2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TABLE </a:t>
            </a:r>
            <a:br>
              <a:rPr lang="en-US" dirty="0"/>
            </a:br>
            <a:r>
              <a:rPr lang="en-US" dirty="0"/>
              <a:t>SLIDE</a:t>
            </a:r>
            <a:endParaRPr lang="ru-RU" dirty="0"/>
          </a:p>
        </p:txBody>
      </p:sp>
    </p:spTree>
    <p:extLst>
      <p:ext uri="{BB962C8B-B14F-4D97-AF65-F5344CB8AC3E}">
        <p14:creationId xmlns:p14="http://schemas.microsoft.com/office/powerpoint/2010/main" val="1300792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17"/>
          <a:stretch>
            <a:fillRect/>
          </a:stretch>
        </p:blipFill>
        <p:spPr>
          <a:xfrm>
            <a:off x="838200" y="6353489"/>
            <a:ext cx="1387613" cy="367986"/>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35635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www.nachc.org</a:t>
            </a:r>
            <a:endParaRPr lang="en-US" dirty="0"/>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18"/>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363376"/>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@NACHC</a:t>
            </a:r>
          </a:p>
        </p:txBody>
      </p:sp>
    </p:spTree>
    <p:extLst>
      <p:ext uri="{BB962C8B-B14F-4D97-AF65-F5344CB8AC3E}">
        <p14:creationId xmlns:p14="http://schemas.microsoft.com/office/powerpoint/2010/main" val="286387446"/>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2" r:id="rId3"/>
    <p:sldLayoutId id="2147483663" r:id="rId4"/>
    <p:sldLayoutId id="2147483666" r:id="rId5"/>
    <p:sldLayoutId id="2147483664" r:id="rId6"/>
    <p:sldLayoutId id="2147483665" r:id="rId7"/>
    <p:sldLayoutId id="2147483671" r:id="rId8"/>
    <p:sldLayoutId id="2147483667" r:id="rId9"/>
    <p:sldLayoutId id="2147483668" r:id="rId10"/>
    <p:sldLayoutId id="2147483669" r:id="rId11"/>
    <p:sldLayoutId id="2147483670" r:id="rId12"/>
    <p:sldLayoutId id="2147483673" r:id="rId13"/>
    <p:sldLayoutId id="2147483672" r:id="rId14"/>
    <p:sldLayoutId id="2147483674" r:id="rId15"/>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nachc-cad.github.io/fhir-to-omop/pages/navbar/how-tos/developer-how-tos/install-eclipse-yes/InstallEclipseYes.html"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s://drive.google.com/drive/folders/1txmjzHY4B-W0A5VkdF3soBLWNKqoChw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github.com/NACHC-CAD/smart-on-fhir-examples/releases/tag/v1.0.002"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localhost:8080/smart-on-fhir-examples-1.0.001/"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N0PXAxBA-J8&amp;t=112s"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hyperlink" Target="https://engineering.cerner.com/smart-on-fhir-tutorial/" TargetMode="External"/><Relationship Id="rId4" Type="http://schemas.openxmlformats.org/officeDocument/2006/relationships/hyperlink" Target="https://www.youtube.com/watch?v=MMfe181tmwU"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launch.smarthealthit.org/"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989A570-D2CD-B938-40E1-27224F4E68FB}"/>
              </a:ext>
            </a:extLst>
          </p:cNvPr>
          <p:cNvSpPr txBox="1"/>
          <p:nvPr/>
        </p:nvSpPr>
        <p:spPr>
          <a:xfrm>
            <a:off x="381000" y="1143000"/>
            <a:ext cx="8153400" cy="2492990"/>
          </a:xfrm>
          <a:prstGeom prst="rect">
            <a:avLst/>
          </a:prstGeom>
          <a:solidFill>
            <a:schemeClr val="accent4">
              <a:lumMod val="75000"/>
            </a:schemeClr>
          </a:solidFill>
        </p:spPr>
        <p:txBody>
          <a:bodyPr wrap="square" rtlCol="0">
            <a:spAutoFit/>
          </a:bodyPr>
          <a:lstStyle/>
          <a:p>
            <a:r>
              <a:rPr lang="en-US" sz="3600" dirty="0">
                <a:solidFill>
                  <a:schemeClr val="bg2">
                    <a:lumMod val="75000"/>
                  </a:schemeClr>
                </a:solidFill>
              </a:rPr>
              <a:t>Introduction to SMART on </a:t>
            </a:r>
            <a:r>
              <a:rPr lang="en-US" sz="3600" dirty="0" err="1">
                <a:solidFill>
                  <a:schemeClr val="bg2">
                    <a:lumMod val="75000"/>
                  </a:schemeClr>
                </a:solidFill>
              </a:rPr>
              <a:t>FHIR</a:t>
            </a:r>
            <a:r>
              <a:rPr lang="en-US" sz="3600" dirty="0">
                <a:solidFill>
                  <a:schemeClr val="bg2">
                    <a:lumMod val="75000"/>
                  </a:schemeClr>
                </a:solidFill>
              </a:rPr>
              <a:t> </a:t>
            </a:r>
          </a:p>
          <a:p>
            <a:r>
              <a:rPr lang="en-US" sz="3600" dirty="0">
                <a:solidFill>
                  <a:schemeClr val="bg2">
                    <a:lumMod val="75000"/>
                  </a:schemeClr>
                </a:solidFill>
              </a:rPr>
              <a:t>Deploying a SMART on </a:t>
            </a:r>
            <a:r>
              <a:rPr lang="en-US" sz="3600" dirty="0" err="1">
                <a:solidFill>
                  <a:schemeClr val="bg2">
                    <a:lumMod val="75000"/>
                  </a:schemeClr>
                </a:solidFill>
              </a:rPr>
              <a:t>FHIR</a:t>
            </a:r>
            <a:r>
              <a:rPr lang="en-US" sz="3600" dirty="0">
                <a:solidFill>
                  <a:schemeClr val="bg2">
                    <a:lumMod val="75000"/>
                  </a:schemeClr>
                </a:solidFill>
              </a:rPr>
              <a:t> Application</a:t>
            </a:r>
          </a:p>
          <a:p>
            <a:endParaRPr lang="en-US" sz="1200" dirty="0">
              <a:solidFill>
                <a:schemeClr val="bg2">
                  <a:lumMod val="75000"/>
                </a:schemeClr>
              </a:solidFill>
            </a:endParaRPr>
          </a:p>
          <a:p>
            <a:r>
              <a:rPr lang="en-US" sz="2400" dirty="0">
                <a:solidFill>
                  <a:schemeClr val="bg2">
                    <a:lumMod val="75000"/>
                  </a:schemeClr>
                </a:solidFill>
              </a:rPr>
              <a:t>Create a deployment environment in AWS</a:t>
            </a:r>
          </a:p>
          <a:p>
            <a:r>
              <a:rPr lang="en-US" sz="2400" dirty="0">
                <a:solidFill>
                  <a:schemeClr val="bg2">
                    <a:lumMod val="75000"/>
                  </a:schemeClr>
                </a:solidFill>
              </a:rPr>
              <a:t>Deploy a SMART on </a:t>
            </a:r>
            <a:r>
              <a:rPr lang="en-US" sz="2400" dirty="0" err="1">
                <a:solidFill>
                  <a:schemeClr val="bg2">
                    <a:lumMod val="75000"/>
                  </a:schemeClr>
                </a:solidFill>
              </a:rPr>
              <a:t>FHIR</a:t>
            </a:r>
            <a:r>
              <a:rPr lang="en-US" sz="2400" dirty="0">
                <a:solidFill>
                  <a:schemeClr val="bg2">
                    <a:lumMod val="75000"/>
                  </a:schemeClr>
                </a:solidFill>
              </a:rPr>
              <a:t> application</a:t>
            </a:r>
          </a:p>
          <a:p>
            <a:r>
              <a:rPr lang="en-US" sz="2400" dirty="0">
                <a:solidFill>
                  <a:schemeClr val="bg2">
                    <a:lumMod val="75000"/>
                  </a:schemeClr>
                </a:solidFill>
              </a:rPr>
              <a:t>Manage published application availability </a:t>
            </a:r>
          </a:p>
        </p:txBody>
      </p:sp>
    </p:spTree>
    <p:extLst>
      <p:ext uri="{BB962C8B-B14F-4D97-AF65-F5344CB8AC3E}">
        <p14:creationId xmlns:p14="http://schemas.microsoft.com/office/powerpoint/2010/main" val="4128336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10</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533400" y="136525"/>
            <a:ext cx="10363200" cy="1200329"/>
          </a:xfrm>
          <a:prstGeom prst="rect">
            <a:avLst/>
          </a:prstGeom>
          <a:noFill/>
        </p:spPr>
        <p:txBody>
          <a:bodyPr wrap="square">
            <a:spAutoFit/>
          </a:bodyPr>
          <a:lstStyle/>
          <a:p>
            <a:r>
              <a:rPr lang="en-US" sz="3600" dirty="0">
                <a:solidFill>
                  <a:schemeClr val="accent4">
                    <a:lumMod val="75000"/>
                  </a:schemeClr>
                </a:solidFill>
              </a:rPr>
              <a:t>Get the Windows Password: Screen 2 of 2</a:t>
            </a:r>
          </a:p>
          <a:p>
            <a:endParaRPr lang="en-US" sz="3600" dirty="0">
              <a:solidFill>
                <a:schemeClr val="accent4">
                  <a:lumMod val="75000"/>
                </a:schemeClr>
              </a:solidFill>
            </a:endParaRPr>
          </a:p>
        </p:txBody>
      </p:sp>
      <p:sp>
        <p:nvSpPr>
          <p:cNvPr id="8" name="Rectangle 7">
            <a:extLst>
              <a:ext uri="{FF2B5EF4-FFF2-40B4-BE49-F238E27FC236}">
                <a16:creationId xmlns:a16="http://schemas.microsoft.com/office/drawing/2014/main" id="{0F42F0A1-8E79-369B-1BF2-603BDA2CA6EC}"/>
              </a:ext>
            </a:extLst>
          </p:cNvPr>
          <p:cNvSpPr/>
          <p:nvPr/>
        </p:nvSpPr>
        <p:spPr>
          <a:xfrm>
            <a:off x="0" y="59436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C62AE76-2E9D-9D52-7CAF-8A22B5BB9F25}"/>
              </a:ext>
            </a:extLst>
          </p:cNvPr>
          <p:cNvPicPr>
            <a:picLocks noChangeAspect="1"/>
          </p:cNvPicPr>
          <p:nvPr/>
        </p:nvPicPr>
        <p:blipFill>
          <a:blip r:embed="rId3"/>
          <a:stretch>
            <a:fillRect/>
          </a:stretch>
        </p:blipFill>
        <p:spPr>
          <a:xfrm>
            <a:off x="1409700" y="844936"/>
            <a:ext cx="9372600" cy="5841528"/>
          </a:xfrm>
          <a:prstGeom prst="rect">
            <a:avLst/>
          </a:prstGeom>
        </p:spPr>
      </p:pic>
    </p:spTree>
    <p:extLst>
      <p:ext uri="{BB962C8B-B14F-4D97-AF65-F5344CB8AC3E}">
        <p14:creationId xmlns:p14="http://schemas.microsoft.com/office/powerpoint/2010/main" val="2339276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11</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533400" y="136525"/>
            <a:ext cx="10363200" cy="646331"/>
          </a:xfrm>
          <a:prstGeom prst="rect">
            <a:avLst/>
          </a:prstGeom>
          <a:noFill/>
        </p:spPr>
        <p:txBody>
          <a:bodyPr wrap="square">
            <a:spAutoFit/>
          </a:bodyPr>
          <a:lstStyle/>
          <a:p>
            <a:r>
              <a:rPr lang="en-US" sz="3600" dirty="0">
                <a:solidFill>
                  <a:schemeClr val="accent4">
                    <a:lumMod val="75000"/>
                  </a:schemeClr>
                </a:solidFill>
              </a:rPr>
              <a:t>Part 2: Provision your new EC2 host</a:t>
            </a:r>
          </a:p>
        </p:txBody>
      </p:sp>
      <p:sp>
        <p:nvSpPr>
          <p:cNvPr id="4" name="Rectangle 3">
            <a:extLst>
              <a:ext uri="{FF2B5EF4-FFF2-40B4-BE49-F238E27FC236}">
                <a16:creationId xmlns:a16="http://schemas.microsoft.com/office/drawing/2014/main" id="{B1FF94B2-3DCD-AA63-29A3-30563208A499}"/>
              </a:ext>
            </a:extLst>
          </p:cNvPr>
          <p:cNvSpPr/>
          <p:nvPr/>
        </p:nvSpPr>
        <p:spPr>
          <a:xfrm>
            <a:off x="0" y="5943600"/>
            <a:ext cx="12192000" cy="914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9534DC-754B-C15D-CEDA-8B9A6F8A0571}"/>
              </a:ext>
            </a:extLst>
          </p:cNvPr>
          <p:cNvSpPr txBox="1"/>
          <p:nvPr/>
        </p:nvSpPr>
        <p:spPr>
          <a:xfrm>
            <a:off x="533400" y="753448"/>
            <a:ext cx="10820400" cy="5632311"/>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tx1">
                    <a:lumMod val="65000"/>
                    <a:lumOff val="35000"/>
                  </a:schemeClr>
                </a:solidFill>
              </a:rPr>
              <a:t>In this section we will describe how to provision your new EC2 server to host a SMART on </a:t>
            </a:r>
            <a:r>
              <a:rPr lang="en-US" sz="2400" dirty="0" err="1">
                <a:solidFill>
                  <a:schemeClr val="tx1">
                    <a:lumMod val="65000"/>
                    <a:lumOff val="35000"/>
                  </a:schemeClr>
                </a:solidFill>
              </a:rPr>
              <a:t>FHIR</a:t>
            </a:r>
            <a:r>
              <a:rPr lang="en-US" sz="2400" dirty="0">
                <a:solidFill>
                  <a:schemeClr val="tx1">
                    <a:lumMod val="65000"/>
                    <a:lumOff val="35000"/>
                  </a:schemeClr>
                </a:solidFill>
              </a:rPr>
              <a:t> application</a:t>
            </a:r>
          </a:p>
          <a:p>
            <a:pPr marL="342900" indent="-342900">
              <a:buFont typeface="Arial" panose="020B0604020202020204" pitchFamily="34" charset="0"/>
              <a:buChar char="•"/>
            </a:pPr>
            <a:r>
              <a:rPr lang="en-US" sz="2400" dirty="0">
                <a:solidFill>
                  <a:schemeClr val="tx1">
                    <a:lumMod val="65000"/>
                    <a:lumOff val="35000"/>
                  </a:schemeClr>
                </a:solidFill>
              </a:rPr>
              <a:t>We will be using an install package called _YES (</a:t>
            </a:r>
            <a:r>
              <a:rPr lang="en-US" sz="2400" dirty="0" err="1">
                <a:solidFill>
                  <a:schemeClr val="tx1">
                    <a:lumMod val="65000"/>
                    <a:lumOff val="35000"/>
                  </a:schemeClr>
                </a:solidFill>
              </a:rPr>
              <a:t>Yaorma</a:t>
            </a:r>
            <a:r>
              <a:rPr lang="en-US" sz="2400" dirty="0">
                <a:solidFill>
                  <a:schemeClr val="tx1">
                    <a:lumMod val="65000"/>
                    <a:lumOff val="35000"/>
                  </a:schemeClr>
                </a:solidFill>
              </a:rPr>
              <a:t> Eclipse Setup)  </a:t>
            </a:r>
          </a:p>
          <a:p>
            <a:pPr marL="800100" lvl="1" indent="-342900">
              <a:buFont typeface="Arial" panose="020B0604020202020204" pitchFamily="34" charset="0"/>
              <a:buChar char="•"/>
            </a:pPr>
            <a:r>
              <a:rPr lang="en-US" sz="2400" dirty="0">
                <a:solidFill>
                  <a:schemeClr val="tx1">
                    <a:lumMod val="65000"/>
                    <a:lumOff val="35000"/>
                  </a:schemeClr>
                </a:solidFill>
              </a:rPr>
              <a:t>_YES is a </a:t>
            </a:r>
            <a:r>
              <a:rPr lang="en-US" sz="2400" dirty="0" err="1">
                <a:solidFill>
                  <a:schemeClr val="tx1">
                    <a:lumMod val="65000"/>
                    <a:lumOff val="35000"/>
                  </a:schemeClr>
                </a:solidFill>
              </a:rPr>
              <a:t>NSIS</a:t>
            </a:r>
            <a:r>
              <a:rPr lang="en-US" sz="2400" dirty="0">
                <a:solidFill>
                  <a:schemeClr val="tx1">
                    <a:lumMod val="65000"/>
                    <a:lumOff val="35000"/>
                  </a:schemeClr>
                </a:solidFill>
              </a:rPr>
              <a:t> Windows Installer</a:t>
            </a:r>
          </a:p>
          <a:p>
            <a:pPr marL="800100" lvl="1" indent="-342900">
              <a:buFont typeface="Arial" panose="020B0604020202020204" pitchFamily="34" charset="0"/>
              <a:buChar char="•"/>
            </a:pPr>
            <a:r>
              <a:rPr lang="en-US" sz="2400" dirty="0">
                <a:solidFill>
                  <a:schemeClr val="tx1">
                    <a:lumMod val="65000"/>
                    <a:lumOff val="35000"/>
                  </a:schemeClr>
                </a:solidFill>
              </a:rPr>
              <a:t>This package provides an install for a complete Eclipse development environment and encapsulates all of the tools used for this including a Git client, Maven, Java, Eclipse, </a:t>
            </a:r>
            <a:r>
              <a:rPr lang="en-US" sz="2400" dirty="0" err="1">
                <a:solidFill>
                  <a:schemeClr val="tx1">
                    <a:lumMod val="65000"/>
                    <a:lumOff val="35000"/>
                  </a:schemeClr>
                </a:solidFill>
              </a:rPr>
              <a:t>Wildfly</a:t>
            </a:r>
            <a:r>
              <a:rPr lang="en-US" sz="2400" dirty="0">
                <a:solidFill>
                  <a:schemeClr val="tx1">
                    <a:lumMod val="65000"/>
                    <a:lumOff val="35000"/>
                  </a:schemeClr>
                </a:solidFill>
              </a:rPr>
              <a:t>, etc. The installer will also set environment variables to enable use of these tools at the command line (e.g. </a:t>
            </a:r>
            <a:r>
              <a:rPr lang="en-US" sz="2400" dirty="0" err="1">
                <a:solidFill>
                  <a:schemeClr val="tx1">
                    <a:lumMod val="65000"/>
                    <a:lumOff val="35000"/>
                  </a:schemeClr>
                </a:solidFill>
              </a:rPr>
              <a:t>JAVA_HOME</a:t>
            </a:r>
            <a:r>
              <a:rPr lang="en-US" sz="2400" dirty="0">
                <a:solidFill>
                  <a:schemeClr val="tx1">
                    <a:lumMod val="65000"/>
                    <a:lumOff val="35000"/>
                  </a:schemeClr>
                </a:solidFill>
              </a:rPr>
              <a:t> and Path environment variables)</a:t>
            </a:r>
          </a:p>
          <a:p>
            <a:pPr marL="800100" lvl="1" indent="-342900">
              <a:buFont typeface="Arial" panose="020B0604020202020204" pitchFamily="34" charset="0"/>
              <a:buChar char="•"/>
            </a:pPr>
            <a:r>
              <a:rPr lang="en-US" sz="2400" dirty="0">
                <a:solidFill>
                  <a:schemeClr val="tx1">
                    <a:lumMod val="65000"/>
                    <a:lumOff val="35000"/>
                  </a:schemeClr>
                </a:solidFill>
              </a:rPr>
              <a:t>Documentation for _YES is available at </a:t>
            </a:r>
            <a:r>
              <a:rPr lang="en-US" sz="2400" dirty="0">
                <a:solidFill>
                  <a:schemeClr val="tx1">
                    <a:lumMod val="65000"/>
                    <a:lumOff val="35000"/>
                  </a:schemeClr>
                </a:solidFill>
                <a:hlinkClick r:id="rId3"/>
              </a:rPr>
              <a:t>https://nachc-cad.github.io/fhir-to-omop/pages/navbar/how-tos/developer-how-tos/install-eclipse-yes/InstallEclipseYes.html</a:t>
            </a:r>
            <a:r>
              <a:rPr lang="en-US" sz="2400" dirty="0">
                <a:solidFill>
                  <a:schemeClr val="tx1">
                    <a:lumMod val="65000"/>
                    <a:lumOff val="35000"/>
                  </a:schemeClr>
                </a:solidFill>
              </a:rPr>
              <a:t> </a:t>
            </a:r>
          </a:p>
          <a:p>
            <a:pPr marL="800100" lvl="1" indent="-342900">
              <a:buFont typeface="Arial" panose="020B0604020202020204" pitchFamily="34" charset="0"/>
              <a:buChar char="•"/>
            </a:pPr>
            <a:r>
              <a:rPr lang="en-US" sz="2400" dirty="0">
                <a:solidFill>
                  <a:schemeClr val="tx1">
                    <a:lumMod val="65000"/>
                    <a:lumOff val="35000"/>
                  </a:schemeClr>
                </a:solidFill>
              </a:rPr>
              <a:t>The _YES installer can be downloaded from </a:t>
            </a:r>
            <a:r>
              <a:rPr lang="en-US" sz="2400" dirty="0">
                <a:solidFill>
                  <a:schemeClr val="tx1">
                    <a:lumMod val="65000"/>
                    <a:lumOff val="35000"/>
                  </a:schemeClr>
                </a:solidFill>
                <a:hlinkClick r:id="rId4"/>
              </a:rPr>
              <a:t>https://drive.google.com/drive/folders/1txmjzHY4B-W0A5VkdF3soBLWNKqoChwS</a:t>
            </a:r>
            <a:r>
              <a:rPr lang="en-US" sz="2400" dirty="0">
                <a:solidFill>
                  <a:schemeClr val="tx1">
                    <a:lumMod val="65000"/>
                    <a:lumOff val="35000"/>
                  </a:schemeClr>
                </a:solidFill>
              </a:rPr>
              <a:t> </a:t>
            </a:r>
          </a:p>
        </p:txBody>
      </p:sp>
    </p:spTree>
    <p:extLst>
      <p:ext uri="{BB962C8B-B14F-4D97-AF65-F5344CB8AC3E}">
        <p14:creationId xmlns:p14="http://schemas.microsoft.com/office/powerpoint/2010/main" val="1949209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12</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533400" y="136525"/>
            <a:ext cx="10363200" cy="646331"/>
          </a:xfrm>
          <a:prstGeom prst="rect">
            <a:avLst/>
          </a:prstGeom>
          <a:noFill/>
        </p:spPr>
        <p:txBody>
          <a:bodyPr wrap="square">
            <a:spAutoFit/>
          </a:bodyPr>
          <a:lstStyle/>
          <a:p>
            <a:r>
              <a:rPr lang="en-US" sz="3600" dirty="0">
                <a:solidFill>
                  <a:schemeClr val="accent4">
                    <a:lumMod val="75000"/>
                  </a:schemeClr>
                </a:solidFill>
              </a:rPr>
              <a:t>Connect to your new server using RDP</a:t>
            </a:r>
          </a:p>
        </p:txBody>
      </p:sp>
      <p:pic>
        <p:nvPicPr>
          <p:cNvPr id="7" name="Picture 6">
            <a:extLst>
              <a:ext uri="{FF2B5EF4-FFF2-40B4-BE49-F238E27FC236}">
                <a16:creationId xmlns:a16="http://schemas.microsoft.com/office/drawing/2014/main" id="{0942D460-8119-CB20-A6E3-38287E7957C7}"/>
              </a:ext>
            </a:extLst>
          </p:cNvPr>
          <p:cNvPicPr>
            <a:picLocks noChangeAspect="1"/>
          </p:cNvPicPr>
          <p:nvPr/>
        </p:nvPicPr>
        <p:blipFill>
          <a:blip r:embed="rId3"/>
          <a:stretch>
            <a:fillRect/>
          </a:stretch>
        </p:blipFill>
        <p:spPr>
          <a:xfrm>
            <a:off x="6705600" y="1186664"/>
            <a:ext cx="4486275" cy="4648200"/>
          </a:xfrm>
          <a:prstGeom prst="rect">
            <a:avLst/>
          </a:prstGeom>
        </p:spPr>
      </p:pic>
      <p:pic>
        <p:nvPicPr>
          <p:cNvPr id="9" name="Picture 8">
            <a:extLst>
              <a:ext uri="{FF2B5EF4-FFF2-40B4-BE49-F238E27FC236}">
                <a16:creationId xmlns:a16="http://schemas.microsoft.com/office/drawing/2014/main" id="{F1F247B4-3571-7231-6485-D0A346222EFB}"/>
              </a:ext>
            </a:extLst>
          </p:cNvPr>
          <p:cNvPicPr>
            <a:picLocks noChangeAspect="1"/>
          </p:cNvPicPr>
          <p:nvPr/>
        </p:nvPicPr>
        <p:blipFill>
          <a:blip r:embed="rId4"/>
          <a:stretch>
            <a:fillRect/>
          </a:stretch>
        </p:blipFill>
        <p:spPr>
          <a:xfrm>
            <a:off x="724535" y="1186664"/>
            <a:ext cx="5133340" cy="3276600"/>
          </a:xfrm>
          <a:prstGeom prst="rect">
            <a:avLst/>
          </a:prstGeom>
        </p:spPr>
      </p:pic>
    </p:spTree>
    <p:extLst>
      <p:ext uri="{BB962C8B-B14F-4D97-AF65-F5344CB8AC3E}">
        <p14:creationId xmlns:p14="http://schemas.microsoft.com/office/powerpoint/2010/main" val="756415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13</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533400" y="136525"/>
            <a:ext cx="10363200" cy="646331"/>
          </a:xfrm>
          <a:prstGeom prst="rect">
            <a:avLst/>
          </a:prstGeom>
          <a:noFill/>
        </p:spPr>
        <p:txBody>
          <a:bodyPr wrap="square">
            <a:spAutoFit/>
          </a:bodyPr>
          <a:lstStyle/>
          <a:p>
            <a:r>
              <a:rPr lang="en-US" sz="3600" dirty="0">
                <a:solidFill>
                  <a:schemeClr val="accent4">
                    <a:lumMod val="75000"/>
                  </a:schemeClr>
                </a:solidFill>
              </a:rPr>
              <a:t>Download _YES</a:t>
            </a:r>
          </a:p>
        </p:txBody>
      </p:sp>
      <p:sp>
        <p:nvSpPr>
          <p:cNvPr id="5" name="TextBox 4">
            <a:extLst>
              <a:ext uri="{FF2B5EF4-FFF2-40B4-BE49-F238E27FC236}">
                <a16:creationId xmlns:a16="http://schemas.microsoft.com/office/drawing/2014/main" id="{4C9534DC-754B-C15D-CEDA-8B9A6F8A0571}"/>
              </a:ext>
            </a:extLst>
          </p:cNvPr>
          <p:cNvSpPr txBox="1"/>
          <p:nvPr/>
        </p:nvSpPr>
        <p:spPr>
          <a:xfrm>
            <a:off x="533400" y="800976"/>
            <a:ext cx="10820400" cy="830997"/>
          </a:xfrm>
          <a:prstGeom prst="rect">
            <a:avLst/>
          </a:prstGeom>
          <a:noFill/>
        </p:spPr>
        <p:txBody>
          <a:bodyPr wrap="square">
            <a:spAutoFit/>
          </a:bodyPr>
          <a:lstStyle/>
          <a:p>
            <a:r>
              <a:rPr lang="en-US" sz="2400" dirty="0">
                <a:solidFill>
                  <a:schemeClr val="tx1">
                    <a:lumMod val="65000"/>
                    <a:lumOff val="35000"/>
                  </a:schemeClr>
                </a:solidFill>
              </a:rPr>
              <a:t>From your new EC2 instance, download the _YES installer by clicking the down arrow shown in the image shown here</a:t>
            </a:r>
          </a:p>
        </p:txBody>
      </p:sp>
      <p:sp>
        <p:nvSpPr>
          <p:cNvPr id="8" name="Rectangle 7">
            <a:extLst>
              <a:ext uri="{FF2B5EF4-FFF2-40B4-BE49-F238E27FC236}">
                <a16:creationId xmlns:a16="http://schemas.microsoft.com/office/drawing/2014/main" id="{E099649C-AAA7-201D-4553-DA9C283678D2}"/>
              </a:ext>
            </a:extLst>
          </p:cNvPr>
          <p:cNvSpPr/>
          <p:nvPr/>
        </p:nvSpPr>
        <p:spPr>
          <a:xfrm>
            <a:off x="0" y="59436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3729DEA-EEEE-CB55-21A1-885D6AFD0C8C}"/>
              </a:ext>
            </a:extLst>
          </p:cNvPr>
          <p:cNvPicPr>
            <a:picLocks noChangeAspect="1"/>
          </p:cNvPicPr>
          <p:nvPr/>
        </p:nvPicPr>
        <p:blipFill>
          <a:blip r:embed="rId3"/>
          <a:stretch>
            <a:fillRect/>
          </a:stretch>
        </p:blipFill>
        <p:spPr>
          <a:xfrm>
            <a:off x="723424" y="1684899"/>
            <a:ext cx="10440352" cy="5071382"/>
          </a:xfrm>
          <a:prstGeom prst="rect">
            <a:avLst/>
          </a:prstGeom>
        </p:spPr>
      </p:pic>
    </p:spTree>
    <p:extLst>
      <p:ext uri="{BB962C8B-B14F-4D97-AF65-F5344CB8AC3E}">
        <p14:creationId xmlns:p14="http://schemas.microsoft.com/office/powerpoint/2010/main" val="697936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14</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533400" y="136525"/>
            <a:ext cx="10363200" cy="646331"/>
          </a:xfrm>
          <a:prstGeom prst="rect">
            <a:avLst/>
          </a:prstGeom>
          <a:noFill/>
        </p:spPr>
        <p:txBody>
          <a:bodyPr wrap="square">
            <a:spAutoFit/>
          </a:bodyPr>
          <a:lstStyle/>
          <a:p>
            <a:r>
              <a:rPr lang="en-US" sz="3600" dirty="0">
                <a:solidFill>
                  <a:schemeClr val="accent4">
                    <a:lumMod val="75000"/>
                  </a:schemeClr>
                </a:solidFill>
              </a:rPr>
              <a:t>Run the _YES Installer as Administrator</a:t>
            </a:r>
          </a:p>
        </p:txBody>
      </p:sp>
      <p:sp>
        <p:nvSpPr>
          <p:cNvPr id="8" name="Rectangle 7">
            <a:extLst>
              <a:ext uri="{FF2B5EF4-FFF2-40B4-BE49-F238E27FC236}">
                <a16:creationId xmlns:a16="http://schemas.microsoft.com/office/drawing/2014/main" id="{32FA345D-7874-36C2-23AE-AF5A68BF869A}"/>
              </a:ext>
            </a:extLst>
          </p:cNvPr>
          <p:cNvSpPr/>
          <p:nvPr/>
        </p:nvSpPr>
        <p:spPr>
          <a:xfrm>
            <a:off x="0" y="59436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AA3DB40-CEC8-DE95-AC8D-5F048E5BBB66}"/>
              </a:ext>
            </a:extLst>
          </p:cNvPr>
          <p:cNvPicPr>
            <a:picLocks noChangeAspect="1"/>
          </p:cNvPicPr>
          <p:nvPr/>
        </p:nvPicPr>
        <p:blipFill>
          <a:blip r:embed="rId3"/>
          <a:stretch>
            <a:fillRect/>
          </a:stretch>
        </p:blipFill>
        <p:spPr>
          <a:xfrm>
            <a:off x="1066800" y="782857"/>
            <a:ext cx="10058400" cy="5073706"/>
          </a:xfrm>
          <a:prstGeom prst="rect">
            <a:avLst/>
          </a:prstGeom>
        </p:spPr>
      </p:pic>
      <p:sp>
        <p:nvSpPr>
          <p:cNvPr id="9" name="TextBox 8">
            <a:extLst>
              <a:ext uri="{FF2B5EF4-FFF2-40B4-BE49-F238E27FC236}">
                <a16:creationId xmlns:a16="http://schemas.microsoft.com/office/drawing/2014/main" id="{0E8F3212-A22D-1A22-4E9E-43C644894B29}"/>
              </a:ext>
            </a:extLst>
          </p:cNvPr>
          <p:cNvSpPr txBox="1"/>
          <p:nvPr/>
        </p:nvSpPr>
        <p:spPr>
          <a:xfrm>
            <a:off x="533400" y="6075143"/>
            <a:ext cx="10820400" cy="646331"/>
          </a:xfrm>
          <a:prstGeom prst="rect">
            <a:avLst/>
          </a:prstGeom>
          <a:noFill/>
        </p:spPr>
        <p:txBody>
          <a:bodyPr wrap="square" rtlCol="0">
            <a:spAutoFit/>
          </a:bodyPr>
          <a:lstStyle/>
          <a:p>
            <a:pPr marL="285750" indent="-285750">
              <a:buFont typeface="Arial" panose="020B0604020202020204" pitchFamily="34" charset="0"/>
              <a:buChar char="•"/>
            </a:pPr>
            <a:r>
              <a:rPr lang="en-US" dirty="0"/>
              <a:t>Run the _YES installer by right clicking on the downloaded file and selecting “Run as Administrator”</a:t>
            </a:r>
          </a:p>
          <a:p>
            <a:pPr marL="285750" indent="-285750">
              <a:buFont typeface="Arial" panose="020B0604020202020204" pitchFamily="34" charset="0"/>
              <a:buChar char="•"/>
            </a:pPr>
            <a:r>
              <a:rPr lang="en-US" dirty="0"/>
              <a:t>Accept the default settings and click Install</a:t>
            </a:r>
          </a:p>
        </p:txBody>
      </p:sp>
    </p:spTree>
    <p:extLst>
      <p:ext uri="{BB962C8B-B14F-4D97-AF65-F5344CB8AC3E}">
        <p14:creationId xmlns:p14="http://schemas.microsoft.com/office/powerpoint/2010/main" val="1536643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15</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0" y="120313"/>
            <a:ext cx="10363200" cy="646331"/>
          </a:xfrm>
          <a:prstGeom prst="rect">
            <a:avLst/>
          </a:prstGeom>
          <a:noFill/>
        </p:spPr>
        <p:txBody>
          <a:bodyPr wrap="square">
            <a:spAutoFit/>
          </a:bodyPr>
          <a:lstStyle/>
          <a:p>
            <a:r>
              <a:rPr lang="en-US" sz="3600" dirty="0">
                <a:solidFill>
                  <a:schemeClr val="accent4">
                    <a:lumMod val="75000"/>
                  </a:schemeClr>
                </a:solidFill>
              </a:rPr>
              <a:t>Bug fix </a:t>
            </a:r>
            <a:r>
              <a:rPr lang="en-US" sz="3600" dirty="0">
                <a:solidFill>
                  <a:schemeClr val="accent4">
                    <a:lumMod val="75000"/>
                  </a:schemeClr>
                </a:solidFill>
                <a:sym typeface="Wingdings" panose="05000000000000000000" pitchFamily="2" charset="2"/>
              </a:rPr>
              <a:t></a:t>
            </a:r>
            <a:endParaRPr lang="en-US" sz="3600" dirty="0">
              <a:solidFill>
                <a:schemeClr val="accent4">
                  <a:lumMod val="75000"/>
                </a:schemeClr>
              </a:solidFill>
            </a:endParaRPr>
          </a:p>
        </p:txBody>
      </p:sp>
      <p:sp>
        <p:nvSpPr>
          <p:cNvPr id="8" name="Rectangle 7">
            <a:extLst>
              <a:ext uri="{FF2B5EF4-FFF2-40B4-BE49-F238E27FC236}">
                <a16:creationId xmlns:a16="http://schemas.microsoft.com/office/drawing/2014/main" id="{32FA345D-7874-36C2-23AE-AF5A68BF869A}"/>
              </a:ext>
            </a:extLst>
          </p:cNvPr>
          <p:cNvSpPr/>
          <p:nvPr/>
        </p:nvSpPr>
        <p:spPr>
          <a:xfrm>
            <a:off x="0" y="59436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8F3212-A22D-1A22-4E9E-43C644894B29}"/>
              </a:ext>
            </a:extLst>
          </p:cNvPr>
          <p:cNvSpPr txBox="1"/>
          <p:nvPr/>
        </p:nvSpPr>
        <p:spPr>
          <a:xfrm>
            <a:off x="32950" y="791095"/>
            <a:ext cx="4310449" cy="2862322"/>
          </a:xfrm>
          <a:prstGeom prst="rect">
            <a:avLst/>
          </a:prstGeom>
          <a:noFill/>
        </p:spPr>
        <p:txBody>
          <a:bodyPr wrap="square" rtlCol="0">
            <a:spAutoFit/>
          </a:bodyPr>
          <a:lstStyle/>
          <a:p>
            <a:pPr marL="285750" indent="-285750">
              <a:buFont typeface="Arial" panose="020B0604020202020204" pitchFamily="34" charset="0"/>
              <a:buChar char="•"/>
            </a:pPr>
            <a:r>
              <a:rPr lang="en-US" dirty="0"/>
              <a:t>For some unknown reason, the </a:t>
            </a:r>
            <a:r>
              <a:rPr lang="en-US" dirty="0" err="1"/>
              <a:t>JAVA_VERSION</a:t>
            </a:r>
            <a:r>
              <a:rPr lang="en-US" dirty="0"/>
              <a:t> environment variable is not resolved in the Path environment variable on some EC2 Windows servers.  </a:t>
            </a:r>
          </a:p>
          <a:p>
            <a:pPr marL="285750" indent="-285750">
              <a:buFont typeface="Arial" panose="020B0604020202020204" pitchFamily="34" charset="0"/>
              <a:buChar char="•"/>
            </a:pPr>
            <a:r>
              <a:rPr lang="en-US" dirty="0"/>
              <a:t>You’ll need to go in and replace the %</a:t>
            </a:r>
            <a:r>
              <a:rPr lang="en-US" dirty="0" err="1"/>
              <a:t>JAVA_VERSION</a:t>
            </a:r>
            <a:r>
              <a:rPr lang="en-US" dirty="0"/>
              <a:t>% entry in the path with the actual value in the %</a:t>
            </a:r>
            <a:r>
              <a:rPr lang="en-US" dirty="0" err="1"/>
              <a:t>JAVA_VERSION</a:t>
            </a:r>
            <a:r>
              <a:rPr lang="en-US" dirty="0"/>
              <a:t>% environment variable</a:t>
            </a:r>
          </a:p>
          <a:p>
            <a:pPr marL="285750" indent="-285750">
              <a:buFont typeface="Arial" panose="020B0604020202020204" pitchFamily="34" charset="0"/>
              <a:buChar char="•"/>
            </a:pPr>
            <a:r>
              <a:rPr lang="en-US" dirty="0"/>
              <a:t>C:\_YES\tools\java\jdk-11.0.11\bin</a:t>
            </a:r>
          </a:p>
          <a:p>
            <a:pPr marL="285750" indent="-285750">
              <a:buFont typeface="Arial" panose="020B0604020202020204" pitchFamily="34" charset="0"/>
              <a:buChar char="•"/>
            </a:pPr>
            <a:endParaRPr lang="en-US" dirty="0"/>
          </a:p>
        </p:txBody>
      </p:sp>
      <p:pic>
        <p:nvPicPr>
          <p:cNvPr id="1026" name="Picture 2">
            <a:extLst>
              <a:ext uri="{FF2B5EF4-FFF2-40B4-BE49-F238E27FC236}">
                <a16:creationId xmlns:a16="http://schemas.microsoft.com/office/drawing/2014/main" id="{FDA2BCD7-33D6-686A-242D-0F5BEF72E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316" y="128286"/>
            <a:ext cx="7543800" cy="663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045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16</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533400" y="136525"/>
            <a:ext cx="10363200" cy="646331"/>
          </a:xfrm>
          <a:prstGeom prst="rect">
            <a:avLst/>
          </a:prstGeom>
          <a:noFill/>
        </p:spPr>
        <p:txBody>
          <a:bodyPr wrap="square">
            <a:spAutoFit/>
          </a:bodyPr>
          <a:lstStyle/>
          <a:p>
            <a:r>
              <a:rPr lang="en-US" sz="3600" dirty="0">
                <a:solidFill>
                  <a:schemeClr val="accent4">
                    <a:lumMod val="75000"/>
                  </a:schemeClr>
                </a:solidFill>
              </a:rPr>
              <a:t>Confirmation of environment</a:t>
            </a:r>
          </a:p>
        </p:txBody>
      </p:sp>
      <p:sp>
        <p:nvSpPr>
          <p:cNvPr id="8" name="Rectangle 7">
            <a:extLst>
              <a:ext uri="{FF2B5EF4-FFF2-40B4-BE49-F238E27FC236}">
                <a16:creationId xmlns:a16="http://schemas.microsoft.com/office/drawing/2014/main" id="{B8FEC4CB-3444-B50B-0382-C0C17946E206}"/>
              </a:ext>
            </a:extLst>
          </p:cNvPr>
          <p:cNvSpPr/>
          <p:nvPr/>
        </p:nvSpPr>
        <p:spPr>
          <a:xfrm>
            <a:off x="0" y="59436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A61F342-F34D-9AFE-FBF3-F0638DB68C43}"/>
              </a:ext>
            </a:extLst>
          </p:cNvPr>
          <p:cNvPicPr>
            <a:picLocks noChangeAspect="1"/>
          </p:cNvPicPr>
          <p:nvPr/>
        </p:nvPicPr>
        <p:blipFill>
          <a:blip r:embed="rId3"/>
          <a:stretch>
            <a:fillRect/>
          </a:stretch>
        </p:blipFill>
        <p:spPr>
          <a:xfrm>
            <a:off x="1143000" y="828600"/>
            <a:ext cx="9906000" cy="5038800"/>
          </a:xfrm>
          <a:prstGeom prst="rect">
            <a:avLst/>
          </a:prstGeom>
        </p:spPr>
      </p:pic>
      <p:sp>
        <p:nvSpPr>
          <p:cNvPr id="9" name="TextBox 8">
            <a:extLst>
              <a:ext uri="{FF2B5EF4-FFF2-40B4-BE49-F238E27FC236}">
                <a16:creationId xmlns:a16="http://schemas.microsoft.com/office/drawing/2014/main" id="{02B36BAF-1311-0B01-3262-FE20F5AAB2AC}"/>
              </a:ext>
            </a:extLst>
          </p:cNvPr>
          <p:cNvSpPr txBox="1"/>
          <p:nvPr/>
        </p:nvSpPr>
        <p:spPr>
          <a:xfrm>
            <a:off x="228600" y="5988947"/>
            <a:ext cx="11734800" cy="646331"/>
          </a:xfrm>
          <a:prstGeom prst="rect">
            <a:avLst/>
          </a:prstGeom>
          <a:noFill/>
        </p:spPr>
        <p:txBody>
          <a:bodyPr wrap="square" rtlCol="0">
            <a:spAutoFit/>
          </a:bodyPr>
          <a:lstStyle/>
          <a:p>
            <a:r>
              <a:rPr lang="en-US" dirty="0"/>
              <a:t>We should now have all of the tools we need including a Git client, Maven (</a:t>
            </a:r>
            <a:r>
              <a:rPr lang="en-US" dirty="0" err="1"/>
              <a:t>MVN</a:t>
            </a:r>
            <a:r>
              <a:rPr lang="en-US" dirty="0"/>
              <a:t>), Java 11, and </a:t>
            </a:r>
            <a:r>
              <a:rPr lang="en-US" dirty="0" err="1"/>
              <a:t>Wildfly</a:t>
            </a:r>
            <a:endParaRPr lang="en-US" dirty="0"/>
          </a:p>
          <a:p>
            <a:pPr marL="285750" indent="-285750">
              <a:buFont typeface="Arial" panose="020B0604020202020204" pitchFamily="34" charset="0"/>
              <a:buChar char="•"/>
            </a:pPr>
            <a:r>
              <a:rPr lang="en-US" dirty="0"/>
              <a:t>We can confirm the Java, </a:t>
            </a:r>
            <a:r>
              <a:rPr lang="en-US" dirty="0" err="1"/>
              <a:t>MVN</a:t>
            </a:r>
            <a:r>
              <a:rPr lang="en-US" dirty="0"/>
              <a:t>, and git installs in a new </a:t>
            </a:r>
            <a:r>
              <a:rPr lang="en-US" dirty="0" err="1"/>
              <a:t>cmd</a:t>
            </a:r>
            <a:r>
              <a:rPr lang="en-US" dirty="0"/>
              <a:t> window as shown above</a:t>
            </a:r>
          </a:p>
        </p:txBody>
      </p:sp>
    </p:spTree>
    <p:extLst>
      <p:ext uri="{BB962C8B-B14F-4D97-AF65-F5344CB8AC3E}">
        <p14:creationId xmlns:p14="http://schemas.microsoft.com/office/powerpoint/2010/main" val="4083974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17</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533400" y="136525"/>
            <a:ext cx="10363200" cy="1200329"/>
          </a:xfrm>
          <a:prstGeom prst="rect">
            <a:avLst/>
          </a:prstGeom>
          <a:noFill/>
        </p:spPr>
        <p:txBody>
          <a:bodyPr wrap="square">
            <a:spAutoFit/>
          </a:bodyPr>
          <a:lstStyle/>
          <a:p>
            <a:r>
              <a:rPr lang="en-US" sz="3600" dirty="0">
                <a:solidFill>
                  <a:schemeClr val="accent4">
                    <a:lumMod val="75000"/>
                  </a:schemeClr>
                </a:solidFill>
              </a:rPr>
              <a:t>Part 3: Deploy our SMART on </a:t>
            </a:r>
            <a:r>
              <a:rPr lang="en-US" sz="3600" dirty="0" err="1">
                <a:solidFill>
                  <a:schemeClr val="accent4">
                    <a:lumMod val="75000"/>
                  </a:schemeClr>
                </a:solidFill>
              </a:rPr>
              <a:t>FHIR</a:t>
            </a:r>
            <a:r>
              <a:rPr lang="en-US" sz="3600" dirty="0">
                <a:solidFill>
                  <a:schemeClr val="accent4">
                    <a:lumMod val="75000"/>
                  </a:schemeClr>
                </a:solidFill>
              </a:rPr>
              <a:t> Application to </a:t>
            </a:r>
            <a:r>
              <a:rPr lang="en-US" sz="3600" dirty="0" err="1">
                <a:solidFill>
                  <a:schemeClr val="accent4">
                    <a:lumMod val="75000"/>
                  </a:schemeClr>
                </a:solidFill>
              </a:rPr>
              <a:t>Wildfly</a:t>
            </a:r>
            <a:endParaRPr lang="en-US" sz="3600" dirty="0">
              <a:solidFill>
                <a:schemeClr val="accent4">
                  <a:lumMod val="75000"/>
                </a:schemeClr>
              </a:solidFill>
            </a:endParaRPr>
          </a:p>
        </p:txBody>
      </p:sp>
      <p:sp>
        <p:nvSpPr>
          <p:cNvPr id="4" name="Rectangle 3">
            <a:extLst>
              <a:ext uri="{FF2B5EF4-FFF2-40B4-BE49-F238E27FC236}">
                <a16:creationId xmlns:a16="http://schemas.microsoft.com/office/drawing/2014/main" id="{B1FF94B2-3DCD-AA63-29A3-30563208A499}"/>
              </a:ext>
            </a:extLst>
          </p:cNvPr>
          <p:cNvSpPr/>
          <p:nvPr/>
        </p:nvSpPr>
        <p:spPr>
          <a:xfrm>
            <a:off x="0" y="5943600"/>
            <a:ext cx="12192000" cy="914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9534DC-754B-C15D-CEDA-8B9A6F8A0571}"/>
              </a:ext>
            </a:extLst>
          </p:cNvPr>
          <p:cNvSpPr txBox="1"/>
          <p:nvPr/>
        </p:nvSpPr>
        <p:spPr>
          <a:xfrm>
            <a:off x="533400" y="1579493"/>
            <a:ext cx="10820400" cy="3046988"/>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tx1">
                    <a:lumMod val="65000"/>
                    <a:lumOff val="35000"/>
                  </a:schemeClr>
                </a:solidFill>
              </a:rPr>
              <a:t>In this section we will go through all of the steps to download, deploy, and run our SMART on </a:t>
            </a:r>
            <a:r>
              <a:rPr lang="en-US" sz="2400" dirty="0" err="1">
                <a:solidFill>
                  <a:schemeClr val="tx1">
                    <a:lumMod val="65000"/>
                    <a:lumOff val="35000"/>
                  </a:schemeClr>
                </a:solidFill>
              </a:rPr>
              <a:t>FHIR</a:t>
            </a:r>
            <a:r>
              <a:rPr lang="en-US" sz="2400" dirty="0">
                <a:solidFill>
                  <a:schemeClr val="tx1">
                    <a:lumMod val="65000"/>
                    <a:lumOff val="35000"/>
                  </a:schemeClr>
                </a:solidFill>
              </a:rPr>
              <a:t> application on </a:t>
            </a:r>
            <a:r>
              <a:rPr lang="en-US" sz="2400" dirty="0" err="1">
                <a:solidFill>
                  <a:schemeClr val="tx1">
                    <a:lumMod val="65000"/>
                    <a:lumOff val="35000"/>
                  </a:schemeClr>
                </a:solidFill>
              </a:rPr>
              <a:t>Wildfly</a:t>
            </a:r>
            <a:r>
              <a:rPr lang="en-US" sz="2400" dirty="0">
                <a:solidFill>
                  <a:schemeClr val="tx1">
                    <a:lumMod val="65000"/>
                    <a:lumOff val="35000"/>
                  </a:schemeClr>
                </a:solidFill>
              </a:rPr>
              <a:t> including the following</a:t>
            </a:r>
          </a:p>
          <a:p>
            <a:pPr marL="800100" lvl="1" indent="-342900">
              <a:buFont typeface="Arial" panose="020B0604020202020204" pitchFamily="34" charset="0"/>
              <a:buChar char="•"/>
            </a:pPr>
            <a:r>
              <a:rPr lang="en-US" sz="2400" dirty="0">
                <a:solidFill>
                  <a:schemeClr val="tx1">
                    <a:lumMod val="65000"/>
                    <a:lumOff val="35000"/>
                  </a:schemeClr>
                </a:solidFill>
              </a:rPr>
              <a:t>Download a published SMART on </a:t>
            </a:r>
            <a:r>
              <a:rPr lang="en-US" sz="2400" dirty="0" err="1">
                <a:solidFill>
                  <a:schemeClr val="tx1">
                    <a:lumMod val="65000"/>
                    <a:lumOff val="35000"/>
                  </a:schemeClr>
                </a:solidFill>
              </a:rPr>
              <a:t>FHIR</a:t>
            </a:r>
            <a:r>
              <a:rPr lang="en-US" sz="2400" dirty="0">
                <a:solidFill>
                  <a:schemeClr val="tx1">
                    <a:lumMod val="65000"/>
                    <a:lumOff val="35000"/>
                  </a:schemeClr>
                </a:solidFill>
              </a:rPr>
              <a:t> web application (our smart-on-</a:t>
            </a:r>
            <a:r>
              <a:rPr lang="en-US" sz="2400" dirty="0" err="1">
                <a:solidFill>
                  <a:schemeClr val="tx1">
                    <a:lumMod val="65000"/>
                    <a:lumOff val="35000"/>
                  </a:schemeClr>
                </a:solidFill>
              </a:rPr>
              <a:t>fhir</a:t>
            </a:r>
            <a:r>
              <a:rPr lang="en-US" sz="2400" dirty="0">
                <a:solidFill>
                  <a:schemeClr val="tx1">
                    <a:lumMod val="65000"/>
                    <a:lumOff val="35000"/>
                  </a:schemeClr>
                </a:solidFill>
              </a:rPr>
              <a:t>-examples application from previous exercises)</a:t>
            </a:r>
          </a:p>
          <a:p>
            <a:pPr marL="800100" lvl="1" indent="-342900">
              <a:buFont typeface="Arial" panose="020B0604020202020204" pitchFamily="34" charset="0"/>
              <a:buChar char="•"/>
            </a:pPr>
            <a:r>
              <a:rPr lang="en-US" sz="2400" dirty="0">
                <a:solidFill>
                  <a:schemeClr val="tx1">
                    <a:lumMod val="65000"/>
                    <a:lumOff val="35000"/>
                  </a:schemeClr>
                </a:solidFill>
              </a:rPr>
              <a:t>Create an Admin User for </a:t>
            </a:r>
            <a:r>
              <a:rPr lang="en-US" sz="2400" dirty="0" err="1">
                <a:solidFill>
                  <a:schemeClr val="tx1">
                    <a:lumMod val="65000"/>
                    <a:lumOff val="35000"/>
                  </a:schemeClr>
                </a:solidFill>
              </a:rPr>
              <a:t>Wildfly</a:t>
            </a:r>
            <a:endParaRPr lang="en-US" sz="2400" dirty="0">
              <a:solidFill>
                <a:schemeClr val="tx1">
                  <a:lumMod val="65000"/>
                  <a:lumOff val="35000"/>
                </a:schemeClr>
              </a:solidFill>
            </a:endParaRPr>
          </a:p>
          <a:p>
            <a:pPr marL="800100" lvl="1" indent="-342900">
              <a:buFont typeface="Arial" panose="020B0604020202020204" pitchFamily="34" charset="0"/>
              <a:buChar char="•"/>
            </a:pPr>
            <a:r>
              <a:rPr lang="en-US" sz="2400" dirty="0">
                <a:solidFill>
                  <a:schemeClr val="tx1">
                    <a:lumMod val="65000"/>
                    <a:lumOff val="35000"/>
                  </a:schemeClr>
                </a:solidFill>
              </a:rPr>
              <a:t>Deploy our SMART on </a:t>
            </a:r>
            <a:r>
              <a:rPr lang="en-US" sz="2400" dirty="0" err="1">
                <a:solidFill>
                  <a:schemeClr val="tx1">
                    <a:lumMod val="65000"/>
                    <a:lumOff val="35000"/>
                  </a:schemeClr>
                </a:solidFill>
              </a:rPr>
              <a:t>FHIR</a:t>
            </a:r>
            <a:r>
              <a:rPr lang="en-US" sz="2400" dirty="0">
                <a:solidFill>
                  <a:schemeClr val="tx1">
                    <a:lumMod val="65000"/>
                    <a:lumOff val="35000"/>
                  </a:schemeClr>
                </a:solidFill>
              </a:rPr>
              <a:t> application to our </a:t>
            </a:r>
            <a:r>
              <a:rPr lang="en-US" sz="2400" dirty="0" err="1">
                <a:solidFill>
                  <a:schemeClr val="tx1">
                    <a:lumMod val="65000"/>
                    <a:lumOff val="35000"/>
                  </a:schemeClr>
                </a:solidFill>
              </a:rPr>
              <a:t>Wildfly</a:t>
            </a:r>
            <a:r>
              <a:rPr lang="en-US" sz="2400" dirty="0">
                <a:solidFill>
                  <a:schemeClr val="tx1">
                    <a:lumMod val="65000"/>
                    <a:lumOff val="35000"/>
                  </a:schemeClr>
                </a:solidFill>
              </a:rPr>
              <a:t> instance</a:t>
            </a:r>
          </a:p>
          <a:p>
            <a:pPr marL="800100" lvl="1" indent="-342900">
              <a:buFont typeface="Arial" panose="020B0604020202020204" pitchFamily="34" charset="0"/>
              <a:buChar char="•"/>
            </a:pPr>
            <a:r>
              <a:rPr lang="en-US" sz="2400" dirty="0">
                <a:solidFill>
                  <a:schemeClr val="tx1">
                    <a:lumMod val="65000"/>
                    <a:lumOff val="35000"/>
                  </a:schemeClr>
                </a:solidFill>
              </a:rPr>
              <a:t>Confirm that the SMART on </a:t>
            </a:r>
            <a:r>
              <a:rPr lang="en-US" sz="2400" dirty="0" err="1">
                <a:solidFill>
                  <a:schemeClr val="tx1">
                    <a:lumMod val="65000"/>
                    <a:lumOff val="35000"/>
                  </a:schemeClr>
                </a:solidFill>
              </a:rPr>
              <a:t>FHIR</a:t>
            </a:r>
            <a:r>
              <a:rPr lang="en-US" sz="2400" dirty="0">
                <a:solidFill>
                  <a:schemeClr val="tx1">
                    <a:lumMod val="65000"/>
                    <a:lumOff val="35000"/>
                  </a:schemeClr>
                </a:solidFill>
              </a:rPr>
              <a:t> application is up and running and can be accessed from localhost</a:t>
            </a:r>
          </a:p>
        </p:txBody>
      </p:sp>
    </p:spTree>
    <p:extLst>
      <p:ext uri="{BB962C8B-B14F-4D97-AF65-F5344CB8AC3E}">
        <p14:creationId xmlns:p14="http://schemas.microsoft.com/office/powerpoint/2010/main" val="99048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18</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124597" y="151450"/>
            <a:ext cx="10363200" cy="646331"/>
          </a:xfrm>
          <a:prstGeom prst="rect">
            <a:avLst/>
          </a:prstGeom>
          <a:noFill/>
        </p:spPr>
        <p:txBody>
          <a:bodyPr wrap="square">
            <a:spAutoFit/>
          </a:bodyPr>
          <a:lstStyle/>
          <a:p>
            <a:r>
              <a:rPr lang="en-US" sz="3600" dirty="0">
                <a:solidFill>
                  <a:schemeClr val="accent4">
                    <a:lumMod val="75000"/>
                  </a:schemeClr>
                </a:solidFill>
              </a:rPr>
              <a:t>Download an existing SMART on </a:t>
            </a:r>
            <a:r>
              <a:rPr lang="en-US" sz="3600" dirty="0" err="1">
                <a:solidFill>
                  <a:schemeClr val="accent4">
                    <a:lumMod val="75000"/>
                  </a:schemeClr>
                </a:solidFill>
              </a:rPr>
              <a:t>FHIR</a:t>
            </a:r>
            <a:r>
              <a:rPr lang="en-US" sz="3600" dirty="0">
                <a:solidFill>
                  <a:schemeClr val="accent4">
                    <a:lumMod val="75000"/>
                  </a:schemeClr>
                </a:solidFill>
              </a:rPr>
              <a:t> Application</a:t>
            </a:r>
          </a:p>
        </p:txBody>
      </p:sp>
      <p:sp>
        <p:nvSpPr>
          <p:cNvPr id="5" name="TextBox 4">
            <a:extLst>
              <a:ext uri="{FF2B5EF4-FFF2-40B4-BE49-F238E27FC236}">
                <a16:creationId xmlns:a16="http://schemas.microsoft.com/office/drawing/2014/main" id="{4C9534DC-754B-C15D-CEDA-8B9A6F8A0571}"/>
              </a:ext>
            </a:extLst>
          </p:cNvPr>
          <p:cNvSpPr txBox="1"/>
          <p:nvPr/>
        </p:nvSpPr>
        <p:spPr>
          <a:xfrm>
            <a:off x="124597" y="837006"/>
            <a:ext cx="4047543" cy="1754326"/>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tx1">
                    <a:lumMod val="65000"/>
                    <a:lumOff val="35000"/>
                  </a:schemeClr>
                </a:solidFill>
              </a:rPr>
              <a:t>For this exercise we will be using the smart-on-</a:t>
            </a:r>
            <a:r>
              <a:rPr lang="en-US" dirty="0" err="1">
                <a:solidFill>
                  <a:schemeClr val="tx1">
                    <a:lumMod val="65000"/>
                    <a:lumOff val="35000"/>
                  </a:schemeClr>
                </a:solidFill>
              </a:rPr>
              <a:t>fhir</a:t>
            </a:r>
            <a:r>
              <a:rPr lang="en-US" dirty="0">
                <a:solidFill>
                  <a:schemeClr val="tx1">
                    <a:lumMod val="65000"/>
                    <a:lumOff val="35000"/>
                  </a:schemeClr>
                </a:solidFill>
              </a:rPr>
              <a:t>-examples project</a:t>
            </a:r>
          </a:p>
          <a:p>
            <a:pPr marL="285750" indent="-285750">
              <a:buFont typeface="Arial" panose="020B0604020202020204" pitchFamily="34" charset="0"/>
              <a:buChar char="•"/>
            </a:pPr>
            <a:r>
              <a:rPr lang="en-US" dirty="0">
                <a:solidFill>
                  <a:schemeClr val="tx1">
                    <a:lumMod val="65000"/>
                    <a:lumOff val="35000"/>
                  </a:schemeClr>
                </a:solidFill>
              </a:rPr>
              <a:t>A war file for this application can be downloaded from the </a:t>
            </a:r>
            <a:r>
              <a:rPr lang="en-US" dirty="0" err="1">
                <a:solidFill>
                  <a:schemeClr val="tx1">
                    <a:lumMod val="65000"/>
                    <a:lumOff val="35000"/>
                  </a:schemeClr>
                </a:solidFill>
              </a:rPr>
              <a:t>url</a:t>
            </a:r>
            <a:r>
              <a:rPr lang="en-US" dirty="0">
                <a:solidFill>
                  <a:schemeClr val="tx1">
                    <a:lumMod val="65000"/>
                    <a:lumOff val="35000"/>
                  </a:schemeClr>
                </a:solidFill>
              </a:rPr>
              <a:t> below</a:t>
            </a:r>
          </a:p>
          <a:p>
            <a:pPr marL="285750" indent="-285750">
              <a:buFont typeface="Arial" panose="020B0604020202020204" pitchFamily="34" charset="0"/>
              <a:buChar char="•"/>
            </a:pPr>
            <a:r>
              <a:rPr lang="en-US" dirty="0">
                <a:hlinkClick r:id="rId3"/>
              </a:rPr>
              <a:t>Release v1.0.002 · NACHC-CAD/smart-on-</a:t>
            </a:r>
            <a:r>
              <a:rPr lang="en-US" dirty="0" err="1">
                <a:hlinkClick r:id="rId3"/>
              </a:rPr>
              <a:t>fhir</a:t>
            </a:r>
            <a:r>
              <a:rPr lang="en-US" dirty="0">
                <a:hlinkClick r:id="rId3"/>
              </a:rPr>
              <a:t>-examples (github.com)</a:t>
            </a:r>
            <a:endParaRPr lang="en-US" dirty="0">
              <a:solidFill>
                <a:schemeClr val="tx1">
                  <a:lumMod val="65000"/>
                  <a:lumOff val="35000"/>
                </a:schemeClr>
              </a:solidFill>
            </a:endParaRPr>
          </a:p>
        </p:txBody>
      </p:sp>
      <p:pic>
        <p:nvPicPr>
          <p:cNvPr id="9" name="Picture 8">
            <a:extLst>
              <a:ext uri="{FF2B5EF4-FFF2-40B4-BE49-F238E27FC236}">
                <a16:creationId xmlns:a16="http://schemas.microsoft.com/office/drawing/2014/main" id="{8DBFF946-D9A7-593F-09CD-3038FCEBD6FD}"/>
              </a:ext>
            </a:extLst>
          </p:cNvPr>
          <p:cNvPicPr>
            <a:picLocks noChangeAspect="1"/>
          </p:cNvPicPr>
          <p:nvPr/>
        </p:nvPicPr>
        <p:blipFill>
          <a:blip r:embed="rId4"/>
          <a:stretch>
            <a:fillRect/>
          </a:stretch>
        </p:blipFill>
        <p:spPr>
          <a:xfrm>
            <a:off x="4184497" y="837006"/>
            <a:ext cx="7941000" cy="5258994"/>
          </a:xfrm>
          <a:prstGeom prst="rect">
            <a:avLst/>
          </a:prstGeom>
        </p:spPr>
      </p:pic>
    </p:spTree>
    <p:extLst>
      <p:ext uri="{BB962C8B-B14F-4D97-AF65-F5344CB8AC3E}">
        <p14:creationId xmlns:p14="http://schemas.microsoft.com/office/powerpoint/2010/main" val="3772498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19</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0" y="228600"/>
            <a:ext cx="10363200" cy="646331"/>
          </a:xfrm>
          <a:prstGeom prst="rect">
            <a:avLst/>
          </a:prstGeom>
          <a:noFill/>
        </p:spPr>
        <p:txBody>
          <a:bodyPr wrap="square">
            <a:spAutoFit/>
          </a:bodyPr>
          <a:lstStyle/>
          <a:p>
            <a:r>
              <a:rPr lang="en-US" sz="3600" dirty="0">
                <a:solidFill>
                  <a:schemeClr val="accent4">
                    <a:lumMod val="75000"/>
                  </a:schemeClr>
                </a:solidFill>
              </a:rPr>
              <a:t>Create an Admin User for </a:t>
            </a:r>
            <a:r>
              <a:rPr lang="en-US" sz="3600" dirty="0" err="1">
                <a:solidFill>
                  <a:schemeClr val="accent4">
                    <a:lumMod val="75000"/>
                  </a:schemeClr>
                </a:solidFill>
              </a:rPr>
              <a:t>Wildfly</a:t>
            </a:r>
            <a:r>
              <a:rPr lang="en-US" sz="3600" dirty="0">
                <a:solidFill>
                  <a:schemeClr val="accent4">
                    <a:lumMod val="75000"/>
                  </a:schemeClr>
                </a:solidFill>
              </a:rPr>
              <a:t> on Your New Server</a:t>
            </a:r>
          </a:p>
        </p:txBody>
      </p:sp>
      <p:sp>
        <p:nvSpPr>
          <p:cNvPr id="5" name="TextBox 4">
            <a:extLst>
              <a:ext uri="{FF2B5EF4-FFF2-40B4-BE49-F238E27FC236}">
                <a16:creationId xmlns:a16="http://schemas.microsoft.com/office/drawing/2014/main" id="{4C9534DC-754B-C15D-CEDA-8B9A6F8A0571}"/>
              </a:ext>
            </a:extLst>
          </p:cNvPr>
          <p:cNvSpPr txBox="1"/>
          <p:nvPr/>
        </p:nvSpPr>
        <p:spPr>
          <a:xfrm>
            <a:off x="96795" y="1076991"/>
            <a:ext cx="3538151" cy="3139321"/>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tx1">
                    <a:lumMod val="65000"/>
                    <a:lumOff val="35000"/>
                  </a:schemeClr>
                </a:solidFill>
              </a:rPr>
              <a:t>Navigate to: C:\_YES\servers\wildfly\wildfly-26.1.1.Final\bin in a </a:t>
            </a:r>
            <a:r>
              <a:rPr lang="en-US" dirty="0" err="1">
                <a:solidFill>
                  <a:schemeClr val="tx1">
                    <a:lumMod val="65000"/>
                    <a:lumOff val="35000"/>
                  </a:schemeClr>
                </a:solidFill>
              </a:rPr>
              <a:t>cmd</a:t>
            </a:r>
            <a:r>
              <a:rPr lang="en-US" dirty="0">
                <a:solidFill>
                  <a:schemeClr val="tx1">
                    <a:lumMod val="65000"/>
                    <a:lumOff val="35000"/>
                  </a:schemeClr>
                </a:solidFill>
              </a:rPr>
              <a:t> prompt</a:t>
            </a:r>
          </a:p>
          <a:p>
            <a:pPr marL="285750" indent="-285750">
              <a:buFont typeface="Arial" panose="020B0604020202020204" pitchFamily="34" charset="0"/>
              <a:buChar char="•"/>
            </a:pPr>
            <a:r>
              <a:rPr lang="en-US" dirty="0">
                <a:solidFill>
                  <a:schemeClr val="tx1">
                    <a:lumMod val="65000"/>
                    <a:lumOff val="35000"/>
                  </a:schemeClr>
                </a:solidFill>
              </a:rPr>
              <a:t>Run add-user.bat</a:t>
            </a:r>
          </a:p>
          <a:p>
            <a:pPr marL="285750" indent="-285750">
              <a:buFont typeface="Arial" panose="020B0604020202020204" pitchFamily="34" charset="0"/>
              <a:buChar char="•"/>
            </a:pPr>
            <a:r>
              <a:rPr lang="en-US" dirty="0">
                <a:solidFill>
                  <a:schemeClr val="tx1">
                    <a:lumMod val="65000"/>
                    <a:lumOff val="35000"/>
                  </a:schemeClr>
                </a:solidFill>
              </a:rPr>
              <a:t>User type is “a”</a:t>
            </a:r>
          </a:p>
          <a:p>
            <a:pPr marL="285750" indent="-285750">
              <a:buFont typeface="Arial" panose="020B0604020202020204" pitchFamily="34" charset="0"/>
              <a:buChar char="•"/>
            </a:pPr>
            <a:r>
              <a:rPr lang="en-US" dirty="0">
                <a:solidFill>
                  <a:schemeClr val="tx1">
                    <a:lumMod val="65000"/>
                    <a:lumOff val="35000"/>
                  </a:schemeClr>
                </a:solidFill>
              </a:rPr>
              <a:t>Enter a username</a:t>
            </a:r>
          </a:p>
          <a:p>
            <a:pPr marL="285750" indent="-285750">
              <a:buFont typeface="Arial" panose="020B0604020202020204" pitchFamily="34" charset="0"/>
              <a:buChar char="•"/>
            </a:pPr>
            <a:r>
              <a:rPr lang="en-US" dirty="0">
                <a:solidFill>
                  <a:schemeClr val="tx1">
                    <a:lumMod val="65000"/>
                    <a:lumOff val="35000"/>
                  </a:schemeClr>
                </a:solidFill>
              </a:rPr>
              <a:t>Enter and re-enter a password</a:t>
            </a:r>
          </a:p>
          <a:p>
            <a:pPr marL="285750" indent="-285750">
              <a:buFont typeface="Arial" panose="020B0604020202020204" pitchFamily="34" charset="0"/>
              <a:buChar char="•"/>
            </a:pPr>
            <a:r>
              <a:rPr lang="en-US" dirty="0">
                <a:solidFill>
                  <a:schemeClr val="tx1">
                    <a:lumMod val="65000"/>
                    <a:lumOff val="35000"/>
                  </a:schemeClr>
                </a:solidFill>
              </a:rPr>
              <a:t>Groups can remain blank</a:t>
            </a:r>
          </a:p>
          <a:p>
            <a:pPr marL="285750" indent="-285750">
              <a:buFont typeface="Arial" panose="020B0604020202020204" pitchFamily="34" charset="0"/>
              <a:buChar char="•"/>
            </a:pPr>
            <a:r>
              <a:rPr lang="en-US" dirty="0">
                <a:solidFill>
                  <a:schemeClr val="tx1">
                    <a:lumMod val="65000"/>
                    <a:lumOff val="35000"/>
                  </a:schemeClr>
                </a:solidFill>
              </a:rPr>
              <a:t>No need to connect to another AS process</a:t>
            </a:r>
          </a:p>
          <a:p>
            <a:endParaRPr lang="en-US" dirty="0">
              <a:solidFill>
                <a:schemeClr val="tx1">
                  <a:lumMod val="65000"/>
                  <a:lumOff val="35000"/>
                </a:schemeClr>
              </a:solidFill>
            </a:endParaRPr>
          </a:p>
        </p:txBody>
      </p:sp>
      <p:pic>
        <p:nvPicPr>
          <p:cNvPr id="7" name="Picture 6">
            <a:extLst>
              <a:ext uri="{FF2B5EF4-FFF2-40B4-BE49-F238E27FC236}">
                <a16:creationId xmlns:a16="http://schemas.microsoft.com/office/drawing/2014/main" id="{CFF9F657-B9D9-763C-BEB2-50DCE883B598}"/>
              </a:ext>
            </a:extLst>
          </p:cNvPr>
          <p:cNvPicPr>
            <a:picLocks noChangeAspect="1"/>
          </p:cNvPicPr>
          <p:nvPr/>
        </p:nvPicPr>
        <p:blipFill>
          <a:blip r:embed="rId3"/>
          <a:stretch>
            <a:fillRect/>
          </a:stretch>
        </p:blipFill>
        <p:spPr>
          <a:xfrm>
            <a:off x="3634946" y="1076991"/>
            <a:ext cx="8458200" cy="5644484"/>
          </a:xfrm>
          <a:prstGeom prst="rect">
            <a:avLst/>
          </a:prstGeom>
        </p:spPr>
      </p:pic>
    </p:spTree>
    <p:extLst>
      <p:ext uri="{BB962C8B-B14F-4D97-AF65-F5344CB8AC3E}">
        <p14:creationId xmlns:p14="http://schemas.microsoft.com/office/powerpoint/2010/main" val="1173124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2</a:t>
            </a:fld>
            <a:endParaRPr lang="en-US" dirty="0">
              <a:solidFill>
                <a:schemeClr val="tx2"/>
              </a:solidFill>
            </a:endParaRPr>
          </a:p>
        </p:txBody>
      </p:sp>
      <p:sp>
        <p:nvSpPr>
          <p:cNvPr id="9" name="Title 1">
            <a:extLst>
              <a:ext uri="{FF2B5EF4-FFF2-40B4-BE49-F238E27FC236}">
                <a16:creationId xmlns:a16="http://schemas.microsoft.com/office/drawing/2014/main" id="{D5A08F3E-3027-4DB9-34FB-98F3FC7AEE6A}"/>
              </a:ext>
            </a:extLst>
          </p:cNvPr>
          <p:cNvSpPr>
            <a:spLocks noGrp="1"/>
          </p:cNvSpPr>
          <p:nvPr>
            <p:ph type="title"/>
          </p:nvPr>
        </p:nvSpPr>
        <p:spPr>
          <a:xfrm>
            <a:off x="0" y="51826"/>
            <a:ext cx="12192000" cy="549066"/>
          </a:xfrm>
        </p:spPr>
        <p:txBody>
          <a:bodyPr/>
          <a:lstStyle/>
          <a:p>
            <a:br>
              <a:rPr lang="en-US" b="0" dirty="0"/>
            </a:br>
            <a:endParaRPr lang="en-US" sz="1600" b="0" dirty="0">
              <a:solidFill>
                <a:schemeClr val="bg1">
                  <a:lumMod val="50000"/>
                </a:schemeClr>
              </a:solidFill>
            </a:endParaRPr>
          </a:p>
        </p:txBody>
      </p:sp>
      <p:sp>
        <p:nvSpPr>
          <p:cNvPr id="11" name="TextBox 10">
            <a:extLst>
              <a:ext uri="{FF2B5EF4-FFF2-40B4-BE49-F238E27FC236}">
                <a16:creationId xmlns:a16="http://schemas.microsoft.com/office/drawing/2014/main" id="{3D6BD352-839F-1349-AA9D-8F3EF5F70CC3}"/>
              </a:ext>
            </a:extLst>
          </p:cNvPr>
          <p:cNvSpPr txBox="1"/>
          <p:nvPr/>
        </p:nvSpPr>
        <p:spPr>
          <a:xfrm>
            <a:off x="533400" y="457200"/>
            <a:ext cx="10820400" cy="646331"/>
          </a:xfrm>
          <a:prstGeom prst="rect">
            <a:avLst/>
          </a:prstGeom>
          <a:noFill/>
        </p:spPr>
        <p:txBody>
          <a:bodyPr wrap="square">
            <a:spAutoFit/>
          </a:bodyPr>
          <a:lstStyle/>
          <a:p>
            <a:r>
              <a:rPr lang="en-US" sz="3600" dirty="0">
                <a:solidFill>
                  <a:schemeClr val="accent4">
                    <a:lumMod val="75000"/>
                  </a:schemeClr>
                </a:solidFill>
              </a:rPr>
              <a:t>Most of the Concepts We Will Discuss Are Trademarked</a:t>
            </a:r>
            <a:endParaRPr lang="en-US" sz="2800" baseline="0" dirty="0">
              <a:solidFill>
                <a:schemeClr val="accent4">
                  <a:lumMod val="75000"/>
                </a:schemeClr>
              </a:solidFill>
            </a:endParaRPr>
          </a:p>
        </p:txBody>
      </p:sp>
      <p:pic>
        <p:nvPicPr>
          <p:cNvPr id="13" name="Picture 12">
            <a:extLst>
              <a:ext uri="{FF2B5EF4-FFF2-40B4-BE49-F238E27FC236}">
                <a16:creationId xmlns:a16="http://schemas.microsoft.com/office/drawing/2014/main" id="{3FCFBF2C-AB78-8631-29CD-8426F4F631FF}"/>
              </a:ext>
            </a:extLst>
          </p:cNvPr>
          <p:cNvPicPr>
            <a:picLocks noChangeAspect="1"/>
          </p:cNvPicPr>
          <p:nvPr/>
        </p:nvPicPr>
        <p:blipFill>
          <a:blip r:embed="rId3"/>
          <a:stretch>
            <a:fillRect/>
          </a:stretch>
        </p:blipFill>
        <p:spPr>
          <a:xfrm>
            <a:off x="0" y="1753459"/>
            <a:ext cx="12192000" cy="5104541"/>
          </a:xfrm>
          <a:prstGeom prst="rect">
            <a:avLst/>
          </a:prstGeom>
        </p:spPr>
      </p:pic>
    </p:spTree>
    <p:extLst>
      <p:ext uri="{BB962C8B-B14F-4D97-AF65-F5344CB8AC3E}">
        <p14:creationId xmlns:p14="http://schemas.microsoft.com/office/powerpoint/2010/main" val="2051370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20</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533400" y="136525"/>
            <a:ext cx="11430000" cy="646331"/>
          </a:xfrm>
          <a:prstGeom prst="rect">
            <a:avLst/>
          </a:prstGeom>
          <a:noFill/>
        </p:spPr>
        <p:txBody>
          <a:bodyPr wrap="square">
            <a:spAutoFit/>
          </a:bodyPr>
          <a:lstStyle/>
          <a:p>
            <a:r>
              <a:rPr lang="en-US" sz="3600" dirty="0">
                <a:solidFill>
                  <a:schemeClr val="accent4">
                    <a:lumMod val="75000"/>
                  </a:schemeClr>
                </a:solidFill>
              </a:rPr>
              <a:t>Log into the </a:t>
            </a:r>
            <a:r>
              <a:rPr lang="en-US" sz="3600" dirty="0" err="1">
                <a:solidFill>
                  <a:schemeClr val="accent4">
                    <a:lumMod val="75000"/>
                  </a:schemeClr>
                </a:solidFill>
              </a:rPr>
              <a:t>Wildfly</a:t>
            </a:r>
            <a:r>
              <a:rPr lang="en-US" sz="3600" dirty="0">
                <a:solidFill>
                  <a:schemeClr val="accent4">
                    <a:lumMod val="75000"/>
                  </a:schemeClr>
                </a:solidFill>
              </a:rPr>
              <a:t> Admin Console Using our New UID/PWD </a:t>
            </a:r>
          </a:p>
        </p:txBody>
      </p:sp>
      <p:sp>
        <p:nvSpPr>
          <p:cNvPr id="8" name="Rectangle 7">
            <a:extLst>
              <a:ext uri="{FF2B5EF4-FFF2-40B4-BE49-F238E27FC236}">
                <a16:creationId xmlns:a16="http://schemas.microsoft.com/office/drawing/2014/main" id="{5860C137-B55F-820C-2736-2B8E60DFD712}"/>
              </a:ext>
            </a:extLst>
          </p:cNvPr>
          <p:cNvSpPr/>
          <p:nvPr/>
        </p:nvSpPr>
        <p:spPr>
          <a:xfrm>
            <a:off x="0" y="59436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9534DC-754B-C15D-CEDA-8B9A6F8A0571}"/>
              </a:ext>
            </a:extLst>
          </p:cNvPr>
          <p:cNvSpPr txBox="1"/>
          <p:nvPr/>
        </p:nvSpPr>
        <p:spPr>
          <a:xfrm>
            <a:off x="308919" y="6270235"/>
            <a:ext cx="10820400" cy="461665"/>
          </a:xfrm>
          <a:prstGeom prst="rect">
            <a:avLst/>
          </a:prstGeom>
          <a:noFill/>
        </p:spPr>
        <p:txBody>
          <a:bodyPr wrap="square">
            <a:spAutoFit/>
          </a:bodyPr>
          <a:lstStyle/>
          <a:p>
            <a:r>
              <a:rPr lang="en-US" sz="2400" dirty="0">
                <a:solidFill>
                  <a:schemeClr val="tx1">
                    <a:lumMod val="65000"/>
                    <a:lumOff val="35000"/>
                  </a:schemeClr>
                </a:solidFill>
              </a:rPr>
              <a:t>URL for Admin Console: http://localhost:9990</a:t>
            </a:r>
          </a:p>
        </p:txBody>
      </p:sp>
      <p:pic>
        <p:nvPicPr>
          <p:cNvPr id="12" name="Picture 11">
            <a:extLst>
              <a:ext uri="{FF2B5EF4-FFF2-40B4-BE49-F238E27FC236}">
                <a16:creationId xmlns:a16="http://schemas.microsoft.com/office/drawing/2014/main" id="{D49BDE5C-4BD6-CBDD-BA8F-5190558F5843}"/>
              </a:ext>
            </a:extLst>
          </p:cNvPr>
          <p:cNvPicPr>
            <a:picLocks noChangeAspect="1"/>
          </p:cNvPicPr>
          <p:nvPr/>
        </p:nvPicPr>
        <p:blipFill>
          <a:blip r:embed="rId3"/>
          <a:stretch>
            <a:fillRect/>
          </a:stretch>
        </p:blipFill>
        <p:spPr>
          <a:xfrm>
            <a:off x="533400" y="762261"/>
            <a:ext cx="7592970" cy="3375544"/>
          </a:xfrm>
          <a:prstGeom prst="rect">
            <a:avLst/>
          </a:prstGeom>
        </p:spPr>
      </p:pic>
      <p:pic>
        <p:nvPicPr>
          <p:cNvPr id="10" name="Picture 9">
            <a:extLst>
              <a:ext uri="{FF2B5EF4-FFF2-40B4-BE49-F238E27FC236}">
                <a16:creationId xmlns:a16="http://schemas.microsoft.com/office/drawing/2014/main" id="{63FA92B1-415B-D252-C0B9-4502DEDA5CBE}"/>
              </a:ext>
            </a:extLst>
          </p:cNvPr>
          <p:cNvPicPr>
            <a:picLocks noChangeAspect="1"/>
          </p:cNvPicPr>
          <p:nvPr/>
        </p:nvPicPr>
        <p:blipFill>
          <a:blip r:embed="rId4"/>
          <a:stretch>
            <a:fillRect/>
          </a:stretch>
        </p:blipFill>
        <p:spPr>
          <a:xfrm>
            <a:off x="4038600" y="2812778"/>
            <a:ext cx="7629525" cy="3407047"/>
          </a:xfrm>
          <a:prstGeom prst="rect">
            <a:avLst/>
          </a:prstGeom>
        </p:spPr>
      </p:pic>
      <p:sp>
        <p:nvSpPr>
          <p:cNvPr id="13" name="TextBox 12">
            <a:extLst>
              <a:ext uri="{FF2B5EF4-FFF2-40B4-BE49-F238E27FC236}">
                <a16:creationId xmlns:a16="http://schemas.microsoft.com/office/drawing/2014/main" id="{2089CB09-592B-A586-2F2C-86FF9AAF2654}"/>
              </a:ext>
            </a:extLst>
          </p:cNvPr>
          <p:cNvSpPr txBox="1"/>
          <p:nvPr/>
        </p:nvSpPr>
        <p:spPr>
          <a:xfrm>
            <a:off x="8382000" y="972756"/>
            <a:ext cx="3810000" cy="646331"/>
          </a:xfrm>
          <a:prstGeom prst="rect">
            <a:avLst/>
          </a:prstGeom>
          <a:noFill/>
        </p:spPr>
        <p:txBody>
          <a:bodyPr wrap="square">
            <a:spAutoFit/>
          </a:bodyPr>
          <a:lstStyle/>
          <a:p>
            <a:pPr marL="234950" indent="-222250">
              <a:buFont typeface="+mj-lt"/>
              <a:buAutoNum type="arabicPeriod"/>
            </a:pPr>
            <a:r>
              <a:rPr lang="en-US" dirty="0">
                <a:solidFill>
                  <a:schemeClr val="tx1">
                    <a:lumMod val="65000"/>
                    <a:lumOff val="35000"/>
                  </a:schemeClr>
                </a:solidFill>
              </a:rPr>
              <a:t>Log into the Admin Console</a:t>
            </a:r>
          </a:p>
          <a:p>
            <a:pPr marL="234950" indent="-222250">
              <a:buFont typeface="Arial" panose="020B0604020202020204" pitchFamily="34" charset="0"/>
              <a:buChar char="•"/>
            </a:pPr>
            <a:r>
              <a:rPr lang="en-US" dirty="0">
                <a:solidFill>
                  <a:schemeClr val="tx1">
                    <a:lumMod val="65000"/>
                    <a:lumOff val="35000"/>
                  </a:schemeClr>
                </a:solidFill>
              </a:rPr>
              <a:t>Use the UID/PWD we just created</a:t>
            </a:r>
          </a:p>
        </p:txBody>
      </p:sp>
      <p:sp>
        <p:nvSpPr>
          <p:cNvPr id="15" name="TextBox 14">
            <a:extLst>
              <a:ext uri="{FF2B5EF4-FFF2-40B4-BE49-F238E27FC236}">
                <a16:creationId xmlns:a16="http://schemas.microsoft.com/office/drawing/2014/main" id="{F7615846-C87A-E923-74E3-9BB24B373FDD}"/>
              </a:ext>
            </a:extLst>
          </p:cNvPr>
          <p:cNvSpPr txBox="1"/>
          <p:nvPr/>
        </p:nvSpPr>
        <p:spPr>
          <a:xfrm>
            <a:off x="523874" y="4717537"/>
            <a:ext cx="3400425" cy="1200329"/>
          </a:xfrm>
          <a:prstGeom prst="rect">
            <a:avLst/>
          </a:prstGeom>
          <a:noFill/>
        </p:spPr>
        <p:txBody>
          <a:bodyPr wrap="square">
            <a:spAutoFit/>
          </a:bodyPr>
          <a:lstStyle/>
          <a:p>
            <a:pPr marL="355600" indent="-342900">
              <a:buFont typeface="+mj-lt"/>
              <a:buAutoNum type="arabicPeriod" startAt="2"/>
            </a:pPr>
            <a:r>
              <a:rPr lang="en-US" dirty="0">
                <a:solidFill>
                  <a:schemeClr val="tx1">
                    <a:lumMod val="65000"/>
                    <a:lumOff val="35000"/>
                  </a:schemeClr>
                </a:solidFill>
              </a:rPr>
              <a:t>Navigate to Deployments</a:t>
            </a:r>
          </a:p>
          <a:p>
            <a:pPr marL="234950" indent="-222250">
              <a:buFont typeface="Arial" panose="020B0604020202020204" pitchFamily="34" charset="0"/>
              <a:buChar char="•"/>
            </a:pPr>
            <a:r>
              <a:rPr lang="en-US" dirty="0">
                <a:solidFill>
                  <a:schemeClr val="tx1">
                    <a:lumMod val="65000"/>
                    <a:lumOff val="35000"/>
                  </a:schemeClr>
                </a:solidFill>
              </a:rPr>
              <a:t>Select Deployments</a:t>
            </a:r>
          </a:p>
          <a:p>
            <a:pPr marL="234950" indent="-222250">
              <a:buFont typeface="Arial" panose="020B0604020202020204" pitchFamily="34" charset="0"/>
              <a:buChar char="•"/>
            </a:pPr>
            <a:r>
              <a:rPr lang="en-US" dirty="0">
                <a:solidFill>
                  <a:schemeClr val="tx1">
                    <a:lumMod val="65000"/>
                    <a:lumOff val="35000"/>
                  </a:schemeClr>
                </a:solidFill>
              </a:rPr>
              <a:t>Select the (+) icon</a:t>
            </a:r>
          </a:p>
          <a:p>
            <a:pPr marL="234950" indent="-222250">
              <a:buFont typeface="Arial" panose="020B0604020202020204" pitchFamily="34" charset="0"/>
              <a:buChar char="•"/>
            </a:pPr>
            <a:r>
              <a:rPr lang="en-US" dirty="0">
                <a:solidFill>
                  <a:schemeClr val="tx1">
                    <a:lumMod val="65000"/>
                    <a:lumOff val="35000"/>
                  </a:schemeClr>
                </a:solidFill>
              </a:rPr>
              <a:t>Select Upload Deployment</a:t>
            </a:r>
          </a:p>
        </p:txBody>
      </p:sp>
    </p:spTree>
    <p:extLst>
      <p:ext uri="{BB962C8B-B14F-4D97-AF65-F5344CB8AC3E}">
        <p14:creationId xmlns:p14="http://schemas.microsoft.com/office/powerpoint/2010/main" val="1591265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21</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0" y="175340"/>
            <a:ext cx="10363200" cy="646331"/>
          </a:xfrm>
          <a:prstGeom prst="rect">
            <a:avLst/>
          </a:prstGeom>
          <a:noFill/>
        </p:spPr>
        <p:txBody>
          <a:bodyPr wrap="square">
            <a:spAutoFit/>
          </a:bodyPr>
          <a:lstStyle/>
          <a:p>
            <a:r>
              <a:rPr lang="en-US" sz="3600" dirty="0">
                <a:solidFill>
                  <a:schemeClr val="accent4">
                    <a:lumMod val="75000"/>
                  </a:schemeClr>
                </a:solidFill>
              </a:rPr>
              <a:t>Deploy the smart-on-</a:t>
            </a:r>
            <a:r>
              <a:rPr lang="en-US" sz="3600" dirty="0" err="1">
                <a:solidFill>
                  <a:schemeClr val="accent4">
                    <a:lumMod val="75000"/>
                  </a:schemeClr>
                </a:solidFill>
              </a:rPr>
              <a:t>fhir</a:t>
            </a:r>
            <a:r>
              <a:rPr lang="en-US" sz="3600" dirty="0">
                <a:solidFill>
                  <a:schemeClr val="accent4">
                    <a:lumMod val="75000"/>
                  </a:schemeClr>
                </a:solidFill>
              </a:rPr>
              <a:t> war file</a:t>
            </a:r>
          </a:p>
        </p:txBody>
      </p:sp>
      <p:pic>
        <p:nvPicPr>
          <p:cNvPr id="7" name="Picture 6">
            <a:extLst>
              <a:ext uri="{FF2B5EF4-FFF2-40B4-BE49-F238E27FC236}">
                <a16:creationId xmlns:a16="http://schemas.microsoft.com/office/drawing/2014/main" id="{638DA596-EA81-9293-5DF4-289CFEFBF736}"/>
              </a:ext>
            </a:extLst>
          </p:cNvPr>
          <p:cNvPicPr>
            <a:picLocks noChangeAspect="1"/>
          </p:cNvPicPr>
          <p:nvPr/>
        </p:nvPicPr>
        <p:blipFill>
          <a:blip r:embed="rId3"/>
          <a:stretch>
            <a:fillRect/>
          </a:stretch>
        </p:blipFill>
        <p:spPr>
          <a:xfrm>
            <a:off x="3352800" y="895691"/>
            <a:ext cx="8586788" cy="4918578"/>
          </a:xfrm>
          <a:prstGeom prst="rect">
            <a:avLst/>
          </a:prstGeom>
        </p:spPr>
      </p:pic>
      <p:sp>
        <p:nvSpPr>
          <p:cNvPr id="5" name="TextBox 4">
            <a:extLst>
              <a:ext uri="{FF2B5EF4-FFF2-40B4-BE49-F238E27FC236}">
                <a16:creationId xmlns:a16="http://schemas.microsoft.com/office/drawing/2014/main" id="{4C9534DC-754B-C15D-CEDA-8B9A6F8A0571}"/>
              </a:ext>
            </a:extLst>
          </p:cNvPr>
          <p:cNvSpPr txBox="1"/>
          <p:nvPr/>
        </p:nvSpPr>
        <p:spPr>
          <a:xfrm>
            <a:off x="76200" y="1043731"/>
            <a:ext cx="4800600" cy="830997"/>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tx1">
                    <a:lumMod val="65000"/>
                    <a:lumOff val="35000"/>
                  </a:schemeClr>
                </a:solidFill>
              </a:rPr>
              <a:t>Drag the smart-on-</a:t>
            </a:r>
            <a:r>
              <a:rPr lang="en-US" sz="2400" dirty="0" err="1">
                <a:solidFill>
                  <a:schemeClr val="tx1">
                    <a:lumMod val="65000"/>
                    <a:lumOff val="35000"/>
                  </a:schemeClr>
                </a:solidFill>
              </a:rPr>
              <a:t>fhir</a:t>
            </a:r>
            <a:r>
              <a:rPr lang="en-US" sz="2400" dirty="0">
                <a:solidFill>
                  <a:schemeClr val="tx1">
                    <a:lumMod val="65000"/>
                    <a:lumOff val="35000"/>
                  </a:schemeClr>
                </a:solidFill>
              </a:rPr>
              <a:t>-examples war file to upload then select next</a:t>
            </a:r>
          </a:p>
        </p:txBody>
      </p:sp>
    </p:spTree>
    <p:extLst>
      <p:ext uri="{BB962C8B-B14F-4D97-AF65-F5344CB8AC3E}">
        <p14:creationId xmlns:p14="http://schemas.microsoft.com/office/powerpoint/2010/main" val="4030042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22</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152400" y="235575"/>
            <a:ext cx="10363200" cy="646331"/>
          </a:xfrm>
          <a:prstGeom prst="rect">
            <a:avLst/>
          </a:prstGeom>
          <a:noFill/>
        </p:spPr>
        <p:txBody>
          <a:bodyPr wrap="square">
            <a:spAutoFit/>
          </a:bodyPr>
          <a:lstStyle/>
          <a:p>
            <a:r>
              <a:rPr lang="en-US" sz="3600" dirty="0">
                <a:solidFill>
                  <a:schemeClr val="accent4">
                    <a:lumMod val="75000"/>
                  </a:schemeClr>
                </a:solidFill>
              </a:rPr>
              <a:t>Confirm the Deployment was successful</a:t>
            </a:r>
          </a:p>
        </p:txBody>
      </p:sp>
      <p:sp>
        <p:nvSpPr>
          <p:cNvPr id="5" name="TextBox 4">
            <a:extLst>
              <a:ext uri="{FF2B5EF4-FFF2-40B4-BE49-F238E27FC236}">
                <a16:creationId xmlns:a16="http://schemas.microsoft.com/office/drawing/2014/main" id="{4C9534DC-754B-C15D-CEDA-8B9A6F8A0571}"/>
              </a:ext>
            </a:extLst>
          </p:cNvPr>
          <p:cNvSpPr txBox="1"/>
          <p:nvPr/>
        </p:nvSpPr>
        <p:spPr>
          <a:xfrm>
            <a:off x="76200" y="881906"/>
            <a:ext cx="10820400" cy="1569660"/>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tx1">
                    <a:lumMod val="65000"/>
                    <a:lumOff val="35000"/>
                  </a:schemeClr>
                </a:solidFill>
              </a:rPr>
              <a:t>Click on the “Context Root” link to confirm the application has been deployed</a:t>
            </a:r>
          </a:p>
          <a:p>
            <a:pPr marL="285750" indent="-285750">
              <a:buFont typeface="Arial" panose="020B0604020202020204" pitchFamily="34" charset="0"/>
              <a:buChar char="•"/>
            </a:pPr>
            <a:r>
              <a:rPr lang="en-US" sz="2400" dirty="0">
                <a:solidFill>
                  <a:schemeClr val="tx1">
                    <a:lumMod val="65000"/>
                    <a:lumOff val="35000"/>
                  </a:schemeClr>
                </a:solidFill>
              </a:rPr>
              <a:t>The page on the right should be displayed after clicking the “Context Root” link</a:t>
            </a:r>
          </a:p>
          <a:p>
            <a:pPr marL="285750" indent="-285750">
              <a:buFont typeface="Arial" panose="020B0604020202020204" pitchFamily="34" charset="0"/>
              <a:buChar char="•"/>
            </a:pPr>
            <a:r>
              <a:rPr lang="en-US" sz="2400" dirty="0">
                <a:solidFill>
                  <a:schemeClr val="tx1">
                    <a:lumMod val="65000"/>
                    <a:lumOff val="35000"/>
                  </a:schemeClr>
                </a:solidFill>
              </a:rPr>
              <a:t>The page on the right should also be seen for </a:t>
            </a:r>
            <a:r>
              <a:rPr lang="en-US" sz="2400" dirty="0">
                <a:solidFill>
                  <a:schemeClr val="tx1">
                    <a:lumMod val="65000"/>
                    <a:lumOff val="35000"/>
                  </a:schemeClr>
                </a:solidFill>
                <a:hlinkClick r:id="rId3"/>
              </a:rPr>
              <a:t>http://localhost:8080/smart-on-fhir-examples/</a:t>
            </a:r>
            <a:r>
              <a:rPr lang="en-US" sz="2400" dirty="0">
                <a:solidFill>
                  <a:schemeClr val="tx1">
                    <a:lumMod val="65000"/>
                    <a:lumOff val="35000"/>
                  </a:schemeClr>
                </a:solidFill>
              </a:rPr>
              <a:t> </a:t>
            </a:r>
          </a:p>
        </p:txBody>
      </p:sp>
      <p:sp>
        <p:nvSpPr>
          <p:cNvPr id="4" name="Rectangle 3">
            <a:extLst>
              <a:ext uri="{FF2B5EF4-FFF2-40B4-BE49-F238E27FC236}">
                <a16:creationId xmlns:a16="http://schemas.microsoft.com/office/drawing/2014/main" id="{82E12E67-7381-CDEC-CD56-646D49694B2D}"/>
              </a:ext>
            </a:extLst>
          </p:cNvPr>
          <p:cNvSpPr/>
          <p:nvPr/>
        </p:nvSpPr>
        <p:spPr>
          <a:xfrm>
            <a:off x="0" y="59436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5F36E11-1311-2699-C713-EBD5C74BCA6C}"/>
              </a:ext>
            </a:extLst>
          </p:cNvPr>
          <p:cNvPicPr>
            <a:picLocks noChangeAspect="1"/>
          </p:cNvPicPr>
          <p:nvPr/>
        </p:nvPicPr>
        <p:blipFill>
          <a:blip r:embed="rId4"/>
          <a:stretch>
            <a:fillRect/>
          </a:stretch>
        </p:blipFill>
        <p:spPr>
          <a:xfrm>
            <a:off x="179173" y="2752164"/>
            <a:ext cx="5752123" cy="3724836"/>
          </a:xfrm>
          <a:prstGeom prst="rect">
            <a:avLst/>
          </a:prstGeom>
        </p:spPr>
      </p:pic>
      <p:pic>
        <p:nvPicPr>
          <p:cNvPr id="10" name="Picture 9">
            <a:extLst>
              <a:ext uri="{FF2B5EF4-FFF2-40B4-BE49-F238E27FC236}">
                <a16:creationId xmlns:a16="http://schemas.microsoft.com/office/drawing/2014/main" id="{0B678BD6-25CA-D30F-3742-48C51D2AF73F}"/>
              </a:ext>
            </a:extLst>
          </p:cNvPr>
          <p:cNvPicPr>
            <a:picLocks noChangeAspect="1"/>
          </p:cNvPicPr>
          <p:nvPr/>
        </p:nvPicPr>
        <p:blipFill>
          <a:blip r:embed="rId5"/>
          <a:stretch>
            <a:fillRect/>
          </a:stretch>
        </p:blipFill>
        <p:spPr>
          <a:xfrm>
            <a:off x="6118654" y="2739984"/>
            <a:ext cx="5752123" cy="3716944"/>
          </a:xfrm>
          <a:prstGeom prst="rect">
            <a:avLst/>
          </a:prstGeom>
        </p:spPr>
      </p:pic>
    </p:spTree>
    <p:extLst>
      <p:ext uri="{BB962C8B-B14F-4D97-AF65-F5344CB8AC3E}">
        <p14:creationId xmlns:p14="http://schemas.microsoft.com/office/powerpoint/2010/main" val="870647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23</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533400" y="136525"/>
            <a:ext cx="10363200" cy="646331"/>
          </a:xfrm>
          <a:prstGeom prst="rect">
            <a:avLst/>
          </a:prstGeom>
          <a:noFill/>
        </p:spPr>
        <p:txBody>
          <a:bodyPr wrap="square">
            <a:spAutoFit/>
          </a:bodyPr>
          <a:lstStyle/>
          <a:p>
            <a:r>
              <a:rPr lang="en-US" sz="3600" dirty="0">
                <a:solidFill>
                  <a:schemeClr val="accent4">
                    <a:lumMod val="75000"/>
                  </a:schemeClr>
                </a:solidFill>
              </a:rPr>
              <a:t>Part 4: Publish our SMART on </a:t>
            </a:r>
            <a:r>
              <a:rPr lang="en-US" sz="3600" dirty="0" err="1">
                <a:solidFill>
                  <a:schemeClr val="accent4">
                    <a:lumMod val="75000"/>
                  </a:schemeClr>
                </a:solidFill>
              </a:rPr>
              <a:t>FHIR</a:t>
            </a:r>
            <a:r>
              <a:rPr lang="en-US" sz="3600" dirty="0">
                <a:solidFill>
                  <a:schemeClr val="accent4">
                    <a:lumMod val="75000"/>
                  </a:schemeClr>
                </a:solidFill>
              </a:rPr>
              <a:t> Application</a:t>
            </a:r>
          </a:p>
        </p:txBody>
      </p:sp>
      <p:sp>
        <p:nvSpPr>
          <p:cNvPr id="4" name="Rectangle 3">
            <a:extLst>
              <a:ext uri="{FF2B5EF4-FFF2-40B4-BE49-F238E27FC236}">
                <a16:creationId xmlns:a16="http://schemas.microsoft.com/office/drawing/2014/main" id="{B1FF94B2-3DCD-AA63-29A3-30563208A499}"/>
              </a:ext>
            </a:extLst>
          </p:cNvPr>
          <p:cNvSpPr/>
          <p:nvPr/>
        </p:nvSpPr>
        <p:spPr>
          <a:xfrm>
            <a:off x="0" y="5943600"/>
            <a:ext cx="12192000" cy="914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9534DC-754B-C15D-CEDA-8B9A6F8A0571}"/>
              </a:ext>
            </a:extLst>
          </p:cNvPr>
          <p:cNvSpPr txBox="1"/>
          <p:nvPr/>
        </p:nvSpPr>
        <p:spPr>
          <a:xfrm>
            <a:off x="533400" y="1579493"/>
            <a:ext cx="10820400" cy="3046988"/>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tx1">
                    <a:lumMod val="65000"/>
                    <a:lumOff val="35000"/>
                  </a:schemeClr>
                </a:solidFill>
              </a:rPr>
              <a:t>Our SMART on </a:t>
            </a:r>
            <a:r>
              <a:rPr lang="en-US" sz="2400" dirty="0" err="1">
                <a:solidFill>
                  <a:schemeClr val="tx1">
                    <a:lumMod val="65000"/>
                    <a:lumOff val="35000"/>
                  </a:schemeClr>
                </a:solidFill>
              </a:rPr>
              <a:t>FHIR</a:t>
            </a:r>
            <a:r>
              <a:rPr lang="en-US" sz="2400" dirty="0">
                <a:solidFill>
                  <a:schemeClr val="tx1">
                    <a:lumMod val="65000"/>
                    <a:lumOff val="35000"/>
                  </a:schemeClr>
                </a:solidFill>
              </a:rPr>
              <a:t> Application has now been deployed and is live, but it is still not visible outside of our localhost instance.  In this section we will go through the steps to make our SMART on </a:t>
            </a:r>
            <a:r>
              <a:rPr lang="en-US" sz="2400" dirty="0" err="1">
                <a:solidFill>
                  <a:schemeClr val="tx1">
                    <a:lumMod val="65000"/>
                    <a:lumOff val="35000"/>
                  </a:schemeClr>
                </a:solidFill>
              </a:rPr>
              <a:t>FHIR</a:t>
            </a:r>
            <a:r>
              <a:rPr lang="en-US" sz="2400" dirty="0">
                <a:solidFill>
                  <a:schemeClr val="tx1">
                    <a:lumMod val="65000"/>
                    <a:lumOff val="35000"/>
                  </a:schemeClr>
                </a:solidFill>
              </a:rPr>
              <a:t> application visible to the www</a:t>
            </a:r>
          </a:p>
          <a:p>
            <a:pPr marL="342900" indent="-342900">
              <a:buFont typeface="Arial" panose="020B0604020202020204" pitchFamily="34" charset="0"/>
              <a:buChar char="•"/>
            </a:pPr>
            <a:endParaRPr lang="en-US" sz="2400" dirty="0">
              <a:solidFill>
                <a:schemeClr val="tx1">
                  <a:lumMod val="65000"/>
                  <a:lumOff val="35000"/>
                </a:schemeClr>
              </a:solidFill>
            </a:endParaRPr>
          </a:p>
          <a:p>
            <a:pPr marL="800100" lvl="1" indent="-342900">
              <a:buFont typeface="Arial" panose="020B0604020202020204" pitchFamily="34" charset="0"/>
              <a:buChar char="•"/>
            </a:pPr>
            <a:r>
              <a:rPr lang="en-US" sz="2400" dirty="0">
                <a:solidFill>
                  <a:schemeClr val="tx1">
                    <a:lumMod val="65000"/>
                    <a:lumOff val="35000"/>
                  </a:schemeClr>
                </a:solidFill>
              </a:rPr>
              <a:t>Update </a:t>
            </a:r>
            <a:r>
              <a:rPr lang="en-US" sz="2400" dirty="0" err="1">
                <a:solidFill>
                  <a:schemeClr val="tx1">
                    <a:lumMod val="65000"/>
                    <a:lumOff val="35000"/>
                  </a:schemeClr>
                </a:solidFill>
              </a:rPr>
              <a:t>Wildfly</a:t>
            </a:r>
            <a:r>
              <a:rPr lang="en-US" sz="2400" dirty="0">
                <a:solidFill>
                  <a:schemeClr val="tx1">
                    <a:lumMod val="65000"/>
                    <a:lumOff val="35000"/>
                  </a:schemeClr>
                </a:solidFill>
              </a:rPr>
              <a:t> configuration to allow access from remote requests</a:t>
            </a:r>
          </a:p>
          <a:p>
            <a:pPr marL="800100" lvl="1" indent="-342900">
              <a:buFont typeface="Arial" panose="020B0604020202020204" pitchFamily="34" charset="0"/>
              <a:buChar char="•"/>
            </a:pPr>
            <a:r>
              <a:rPr lang="en-US" sz="2400" dirty="0">
                <a:solidFill>
                  <a:schemeClr val="tx1">
                    <a:lumMod val="65000"/>
                    <a:lumOff val="35000"/>
                  </a:schemeClr>
                </a:solidFill>
              </a:rPr>
              <a:t>Update Windows Firewall on the server to allow incoming traffic on port 8080</a:t>
            </a:r>
          </a:p>
          <a:p>
            <a:pPr marL="800100" lvl="1" indent="-342900">
              <a:buFont typeface="Arial" panose="020B0604020202020204" pitchFamily="34" charset="0"/>
              <a:buChar char="•"/>
            </a:pPr>
            <a:r>
              <a:rPr lang="en-US" sz="2400" dirty="0">
                <a:solidFill>
                  <a:schemeClr val="tx1">
                    <a:lumMod val="65000"/>
                    <a:lumOff val="35000"/>
                  </a:schemeClr>
                </a:solidFill>
              </a:rPr>
              <a:t>Update the AWS security group to allow incoming traffic on port 8080</a:t>
            </a:r>
          </a:p>
          <a:p>
            <a:pPr marL="800100" lvl="1" indent="-342900">
              <a:buFont typeface="Arial" panose="020B0604020202020204" pitchFamily="34" charset="0"/>
              <a:buChar char="•"/>
            </a:pPr>
            <a:r>
              <a:rPr lang="en-US" sz="2400" dirty="0">
                <a:solidFill>
                  <a:schemeClr val="tx1">
                    <a:lumMod val="65000"/>
                    <a:lumOff val="35000"/>
                  </a:schemeClr>
                </a:solidFill>
              </a:rPr>
              <a:t>Confirm we can access the </a:t>
            </a:r>
            <a:r>
              <a:rPr lang="en-US" sz="2400" dirty="0" err="1">
                <a:solidFill>
                  <a:schemeClr val="tx1">
                    <a:lumMod val="65000"/>
                    <a:lumOff val="35000"/>
                  </a:schemeClr>
                </a:solidFill>
              </a:rPr>
              <a:t>appliction</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38614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24</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0" y="128117"/>
            <a:ext cx="11658600" cy="523220"/>
          </a:xfrm>
          <a:prstGeom prst="rect">
            <a:avLst/>
          </a:prstGeom>
          <a:noFill/>
        </p:spPr>
        <p:txBody>
          <a:bodyPr wrap="square">
            <a:spAutoFit/>
          </a:bodyPr>
          <a:lstStyle/>
          <a:p>
            <a:r>
              <a:rPr lang="en-US" sz="2800" dirty="0">
                <a:solidFill>
                  <a:schemeClr val="accent4">
                    <a:lumMod val="75000"/>
                  </a:schemeClr>
                </a:solidFill>
              </a:rPr>
              <a:t>Publish our Application: Configure </a:t>
            </a:r>
            <a:r>
              <a:rPr lang="en-US" sz="2800" dirty="0" err="1">
                <a:solidFill>
                  <a:schemeClr val="accent4">
                    <a:lumMod val="75000"/>
                  </a:schemeClr>
                </a:solidFill>
              </a:rPr>
              <a:t>Wildfly</a:t>
            </a:r>
            <a:r>
              <a:rPr lang="en-US" sz="2800" dirty="0">
                <a:solidFill>
                  <a:schemeClr val="accent4">
                    <a:lumMod val="75000"/>
                  </a:schemeClr>
                </a:solidFill>
              </a:rPr>
              <a:t> to Allow External Connections</a:t>
            </a:r>
          </a:p>
        </p:txBody>
      </p:sp>
      <p:sp>
        <p:nvSpPr>
          <p:cNvPr id="4" name="Rectangle 3">
            <a:extLst>
              <a:ext uri="{FF2B5EF4-FFF2-40B4-BE49-F238E27FC236}">
                <a16:creationId xmlns:a16="http://schemas.microsoft.com/office/drawing/2014/main" id="{DE74044D-4B70-5301-D78D-E8EF8F05A9F1}"/>
              </a:ext>
            </a:extLst>
          </p:cNvPr>
          <p:cNvSpPr/>
          <p:nvPr/>
        </p:nvSpPr>
        <p:spPr>
          <a:xfrm>
            <a:off x="0" y="59436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9534DC-754B-C15D-CEDA-8B9A6F8A0571}"/>
              </a:ext>
            </a:extLst>
          </p:cNvPr>
          <p:cNvSpPr txBox="1"/>
          <p:nvPr/>
        </p:nvSpPr>
        <p:spPr>
          <a:xfrm>
            <a:off x="7772400" y="711595"/>
            <a:ext cx="4419600" cy="2862322"/>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tx1">
                    <a:lumMod val="65000"/>
                    <a:lumOff val="35000"/>
                  </a:schemeClr>
                </a:solidFill>
              </a:rPr>
              <a:t>By default, </a:t>
            </a:r>
            <a:r>
              <a:rPr lang="en-US" sz="2000" dirty="0" err="1">
                <a:solidFill>
                  <a:schemeClr val="tx1">
                    <a:lumMod val="65000"/>
                    <a:lumOff val="35000"/>
                  </a:schemeClr>
                </a:solidFill>
              </a:rPr>
              <a:t>Wildfly</a:t>
            </a:r>
            <a:r>
              <a:rPr lang="en-US" sz="2000" dirty="0">
                <a:solidFill>
                  <a:schemeClr val="tx1">
                    <a:lumMod val="65000"/>
                    <a:lumOff val="35000"/>
                  </a:schemeClr>
                </a:solidFill>
              </a:rPr>
              <a:t> does not allow external connections</a:t>
            </a:r>
          </a:p>
          <a:p>
            <a:pPr marL="285750" indent="-285750">
              <a:buFont typeface="Arial" panose="020B0604020202020204" pitchFamily="34" charset="0"/>
              <a:buChar char="•"/>
            </a:pPr>
            <a:r>
              <a:rPr lang="en-US" sz="2000" dirty="0">
                <a:solidFill>
                  <a:schemeClr val="tx1">
                    <a:lumMod val="65000"/>
                    <a:lumOff val="35000"/>
                  </a:schemeClr>
                </a:solidFill>
              </a:rPr>
              <a:t>To allow external connections </a:t>
            </a:r>
          </a:p>
          <a:p>
            <a:pPr marL="285750" indent="-285750">
              <a:buFont typeface="Arial" panose="020B0604020202020204" pitchFamily="34" charset="0"/>
              <a:buChar char="•"/>
            </a:pPr>
            <a:r>
              <a:rPr lang="en-US" sz="2000" dirty="0">
                <a:solidFill>
                  <a:schemeClr val="tx1">
                    <a:lumMod val="65000"/>
                    <a:lumOff val="35000"/>
                  </a:schemeClr>
                </a:solidFill>
              </a:rPr>
              <a:t>Open C:\_YES\servers\wildfly\wildfly-24.0.1.Final\standalone\configuration\standalone.xml</a:t>
            </a:r>
          </a:p>
          <a:p>
            <a:pPr marL="285750" indent="-285750">
              <a:buFont typeface="Arial" panose="020B0604020202020204" pitchFamily="34" charset="0"/>
              <a:buChar char="•"/>
            </a:pPr>
            <a:r>
              <a:rPr lang="en-US" sz="2000" dirty="0">
                <a:solidFill>
                  <a:schemeClr val="tx1">
                    <a:lumMod val="65000"/>
                    <a:lumOff val="35000"/>
                  </a:schemeClr>
                </a:solidFill>
              </a:rPr>
              <a:t>Remove or comment out lines in the “REPLACE THIS” section and the add the “USE THIS” section</a:t>
            </a:r>
          </a:p>
        </p:txBody>
      </p:sp>
      <p:sp>
        <p:nvSpPr>
          <p:cNvPr id="7" name="TextBox 6">
            <a:extLst>
              <a:ext uri="{FF2B5EF4-FFF2-40B4-BE49-F238E27FC236}">
                <a16:creationId xmlns:a16="http://schemas.microsoft.com/office/drawing/2014/main" id="{CB807027-AD13-01FC-22B0-35D3D16EF0DA}"/>
              </a:ext>
            </a:extLst>
          </p:cNvPr>
          <p:cNvSpPr txBox="1"/>
          <p:nvPr/>
        </p:nvSpPr>
        <p:spPr>
          <a:xfrm>
            <a:off x="152400" y="711595"/>
            <a:ext cx="7620000" cy="5909310"/>
          </a:xfrm>
          <a:prstGeom prst="rect">
            <a:avLst/>
          </a:prstGeom>
          <a:noFill/>
          <a:ln w="50800">
            <a:solidFill>
              <a:schemeClr val="bg1">
                <a:lumMod val="85000"/>
              </a:schemeClr>
            </a:solidFill>
          </a:ln>
        </p:spPr>
        <p:txBody>
          <a:bodyPr wrap="square" rtlCol="0">
            <a:spAutoFit/>
          </a:bodyPr>
          <a:lstStyle/>
          <a:p>
            <a:r>
              <a:rPr lang="en-US" dirty="0">
                <a:solidFill>
                  <a:schemeClr val="tx1">
                    <a:lumMod val="65000"/>
                    <a:lumOff val="35000"/>
                  </a:schemeClr>
                </a:solidFill>
              </a:rPr>
              <a:t> &lt;interfaces&gt;</a:t>
            </a:r>
          </a:p>
          <a:p>
            <a:r>
              <a:rPr lang="en-US" dirty="0">
                <a:solidFill>
                  <a:schemeClr val="tx1">
                    <a:lumMod val="65000"/>
                    <a:lumOff val="35000"/>
                  </a:schemeClr>
                </a:solidFill>
              </a:rPr>
              <a:t>      &lt;!-- REPLACE THIS --&gt;</a:t>
            </a:r>
          </a:p>
          <a:p>
            <a:r>
              <a:rPr lang="en-US" dirty="0">
                <a:solidFill>
                  <a:schemeClr val="tx1">
                    <a:lumMod val="65000"/>
                    <a:lumOff val="35000"/>
                  </a:schemeClr>
                </a:solidFill>
              </a:rPr>
              <a:t>      &lt;!--</a:t>
            </a:r>
          </a:p>
          <a:p>
            <a:r>
              <a:rPr lang="en-US" dirty="0">
                <a:solidFill>
                  <a:schemeClr val="tx1">
                    <a:lumMod val="65000"/>
                    <a:lumOff val="35000"/>
                  </a:schemeClr>
                </a:solidFill>
              </a:rPr>
              <a:t>      &lt;interface name="management"&gt;</a:t>
            </a:r>
          </a:p>
          <a:p>
            <a:r>
              <a:rPr lang="en-US" dirty="0">
                <a:solidFill>
                  <a:schemeClr val="tx1">
                    <a:lumMod val="65000"/>
                    <a:lumOff val="35000"/>
                  </a:schemeClr>
                </a:solidFill>
              </a:rPr>
              <a:t>          &lt;</a:t>
            </a:r>
            <a:r>
              <a:rPr lang="en-US" dirty="0" err="1">
                <a:solidFill>
                  <a:schemeClr val="tx1">
                    <a:lumMod val="65000"/>
                    <a:lumOff val="35000"/>
                  </a:schemeClr>
                </a:solidFill>
              </a:rPr>
              <a:t>inet</a:t>
            </a:r>
            <a:r>
              <a:rPr lang="en-US" dirty="0">
                <a:solidFill>
                  <a:schemeClr val="tx1">
                    <a:lumMod val="65000"/>
                    <a:lumOff val="35000"/>
                  </a:schemeClr>
                </a:solidFill>
              </a:rPr>
              <a:t>-address value="${jboss.bind.address.management:127.0.0.1}"/&gt;</a:t>
            </a:r>
          </a:p>
          <a:p>
            <a:r>
              <a:rPr lang="en-US" dirty="0">
                <a:solidFill>
                  <a:schemeClr val="tx1">
                    <a:lumMod val="65000"/>
                    <a:lumOff val="35000"/>
                  </a:schemeClr>
                </a:solidFill>
              </a:rPr>
              <a:t>      &lt;/interface&gt;</a:t>
            </a:r>
          </a:p>
          <a:p>
            <a:r>
              <a:rPr lang="en-US" dirty="0">
                <a:solidFill>
                  <a:schemeClr val="tx1">
                    <a:lumMod val="65000"/>
                    <a:lumOff val="35000"/>
                  </a:schemeClr>
                </a:solidFill>
              </a:rPr>
              <a:t>      &lt;interface name="public"&gt;</a:t>
            </a:r>
          </a:p>
          <a:p>
            <a:r>
              <a:rPr lang="en-US" dirty="0">
                <a:solidFill>
                  <a:schemeClr val="tx1">
                    <a:lumMod val="65000"/>
                    <a:lumOff val="35000"/>
                  </a:schemeClr>
                </a:solidFill>
              </a:rPr>
              <a:t>          &lt;</a:t>
            </a:r>
            <a:r>
              <a:rPr lang="en-US" dirty="0" err="1">
                <a:solidFill>
                  <a:schemeClr val="tx1">
                    <a:lumMod val="65000"/>
                    <a:lumOff val="35000"/>
                  </a:schemeClr>
                </a:solidFill>
              </a:rPr>
              <a:t>inet</a:t>
            </a:r>
            <a:r>
              <a:rPr lang="en-US" dirty="0">
                <a:solidFill>
                  <a:schemeClr val="tx1">
                    <a:lumMod val="65000"/>
                    <a:lumOff val="35000"/>
                  </a:schemeClr>
                </a:solidFill>
              </a:rPr>
              <a:t>-address value="${jboss.bind.address:127.0.0.1}"/&gt;</a:t>
            </a:r>
          </a:p>
          <a:p>
            <a:r>
              <a:rPr lang="en-US" dirty="0">
                <a:solidFill>
                  <a:schemeClr val="tx1">
                    <a:lumMod val="65000"/>
                    <a:lumOff val="35000"/>
                  </a:schemeClr>
                </a:solidFill>
              </a:rPr>
              <a:t>      &lt;/interface&gt;</a:t>
            </a:r>
          </a:p>
          <a:p>
            <a:r>
              <a:rPr lang="en-US" dirty="0">
                <a:solidFill>
                  <a:schemeClr val="tx1">
                    <a:lumMod val="65000"/>
                    <a:lumOff val="35000"/>
                  </a:schemeClr>
                </a:solidFill>
              </a:rPr>
              <a:t>      --&gt;</a:t>
            </a:r>
          </a:p>
          <a:p>
            <a:r>
              <a:rPr lang="en-US" dirty="0">
                <a:solidFill>
                  <a:schemeClr val="tx1">
                    <a:lumMod val="65000"/>
                    <a:lumOff val="35000"/>
                  </a:schemeClr>
                </a:solidFill>
              </a:rPr>
              <a:t>      &lt;!-- USE THIS --&gt;</a:t>
            </a:r>
          </a:p>
          <a:p>
            <a:r>
              <a:rPr lang="en-US" dirty="0">
                <a:solidFill>
                  <a:schemeClr val="tx1">
                    <a:lumMod val="65000"/>
                    <a:lumOff val="35000"/>
                  </a:schemeClr>
                </a:solidFill>
              </a:rPr>
              <a:t>      &lt;interface name="management"&gt;</a:t>
            </a:r>
          </a:p>
          <a:p>
            <a:r>
              <a:rPr lang="en-US" dirty="0">
                <a:solidFill>
                  <a:schemeClr val="tx1">
                    <a:lumMod val="65000"/>
                    <a:lumOff val="35000"/>
                  </a:schemeClr>
                </a:solidFill>
              </a:rPr>
              <a:t>            &lt;</a:t>
            </a:r>
            <a:r>
              <a:rPr lang="en-US" dirty="0" err="1">
                <a:solidFill>
                  <a:schemeClr val="tx1">
                    <a:lumMod val="65000"/>
                    <a:lumOff val="35000"/>
                  </a:schemeClr>
                </a:solidFill>
              </a:rPr>
              <a:t>inet</a:t>
            </a:r>
            <a:r>
              <a:rPr lang="en-US" dirty="0">
                <a:solidFill>
                  <a:schemeClr val="tx1">
                    <a:lumMod val="65000"/>
                    <a:lumOff val="35000"/>
                  </a:schemeClr>
                </a:solidFill>
              </a:rPr>
              <a:t>-address value="${jboss.bind.address.management:0.0.0.0}" /&gt;</a:t>
            </a:r>
          </a:p>
          <a:p>
            <a:r>
              <a:rPr lang="en-US" dirty="0">
                <a:solidFill>
                  <a:schemeClr val="tx1">
                    <a:lumMod val="65000"/>
                    <a:lumOff val="35000"/>
                  </a:schemeClr>
                </a:solidFill>
              </a:rPr>
              <a:t>      &lt;/interface&gt;</a:t>
            </a:r>
          </a:p>
          <a:p>
            <a:r>
              <a:rPr lang="en-US" dirty="0">
                <a:solidFill>
                  <a:schemeClr val="tx1">
                    <a:lumMod val="65000"/>
                    <a:lumOff val="35000"/>
                  </a:schemeClr>
                </a:solidFill>
              </a:rPr>
              <a:t>      &lt;interface name="public"&gt;</a:t>
            </a:r>
          </a:p>
          <a:p>
            <a:r>
              <a:rPr lang="en-US" dirty="0">
                <a:solidFill>
                  <a:schemeClr val="tx1">
                    <a:lumMod val="65000"/>
                    <a:lumOff val="35000"/>
                  </a:schemeClr>
                </a:solidFill>
              </a:rPr>
              <a:t>            &lt;</a:t>
            </a:r>
            <a:r>
              <a:rPr lang="en-US" dirty="0" err="1">
                <a:solidFill>
                  <a:schemeClr val="tx1">
                    <a:lumMod val="65000"/>
                    <a:lumOff val="35000"/>
                  </a:schemeClr>
                </a:solidFill>
              </a:rPr>
              <a:t>inet</a:t>
            </a:r>
            <a:r>
              <a:rPr lang="en-US" dirty="0">
                <a:solidFill>
                  <a:schemeClr val="tx1">
                    <a:lumMod val="65000"/>
                    <a:lumOff val="35000"/>
                  </a:schemeClr>
                </a:solidFill>
              </a:rPr>
              <a:t>-address value="${jboss.bind.address:0.0.0.0}" /&gt;</a:t>
            </a:r>
          </a:p>
          <a:p>
            <a:r>
              <a:rPr lang="en-US" dirty="0">
                <a:solidFill>
                  <a:schemeClr val="tx1">
                    <a:lumMod val="65000"/>
                    <a:lumOff val="35000"/>
                  </a:schemeClr>
                </a:solidFill>
              </a:rPr>
              <a:t>      &lt;/interface&gt;</a:t>
            </a:r>
          </a:p>
          <a:p>
            <a:r>
              <a:rPr lang="en-US" dirty="0">
                <a:solidFill>
                  <a:schemeClr val="tx1">
                    <a:lumMod val="65000"/>
                    <a:lumOff val="35000"/>
                  </a:schemeClr>
                </a:solidFill>
              </a:rPr>
              <a:t>      &lt;interface name="unsecure"&gt;</a:t>
            </a:r>
          </a:p>
          <a:p>
            <a:r>
              <a:rPr lang="en-US" dirty="0">
                <a:solidFill>
                  <a:schemeClr val="tx1">
                    <a:lumMod val="65000"/>
                    <a:lumOff val="35000"/>
                  </a:schemeClr>
                </a:solidFill>
              </a:rPr>
              <a:t>            &lt;</a:t>
            </a:r>
            <a:r>
              <a:rPr lang="en-US" dirty="0" err="1">
                <a:solidFill>
                  <a:schemeClr val="tx1">
                    <a:lumMod val="65000"/>
                    <a:lumOff val="35000"/>
                  </a:schemeClr>
                </a:solidFill>
              </a:rPr>
              <a:t>inet</a:t>
            </a:r>
            <a:r>
              <a:rPr lang="en-US" dirty="0">
                <a:solidFill>
                  <a:schemeClr val="tx1">
                    <a:lumMod val="65000"/>
                    <a:lumOff val="35000"/>
                  </a:schemeClr>
                </a:solidFill>
              </a:rPr>
              <a:t>-address value="${jboss.bind.address.unsecure:0.0.0.0}" /&gt;</a:t>
            </a:r>
          </a:p>
          <a:p>
            <a:r>
              <a:rPr lang="en-US" dirty="0">
                <a:solidFill>
                  <a:schemeClr val="tx1">
                    <a:lumMod val="65000"/>
                    <a:lumOff val="35000"/>
                  </a:schemeClr>
                </a:solidFill>
              </a:rPr>
              <a:t>      &lt;/interface&gt;</a:t>
            </a:r>
          </a:p>
          <a:p>
            <a:r>
              <a:rPr lang="en-US" dirty="0">
                <a:solidFill>
                  <a:schemeClr val="tx1">
                    <a:lumMod val="65000"/>
                    <a:lumOff val="35000"/>
                  </a:schemeClr>
                </a:solidFill>
              </a:rPr>
              <a:t>    &lt;/interfaces&gt;</a:t>
            </a:r>
          </a:p>
        </p:txBody>
      </p:sp>
    </p:spTree>
    <p:extLst>
      <p:ext uri="{BB962C8B-B14F-4D97-AF65-F5344CB8AC3E}">
        <p14:creationId xmlns:p14="http://schemas.microsoft.com/office/powerpoint/2010/main" val="840393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25</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533400" y="136525"/>
            <a:ext cx="11658600" cy="646331"/>
          </a:xfrm>
          <a:prstGeom prst="rect">
            <a:avLst/>
          </a:prstGeom>
          <a:noFill/>
        </p:spPr>
        <p:txBody>
          <a:bodyPr wrap="square">
            <a:spAutoFit/>
          </a:bodyPr>
          <a:lstStyle/>
          <a:p>
            <a:r>
              <a:rPr lang="en-US" sz="3600" dirty="0">
                <a:solidFill>
                  <a:schemeClr val="accent4">
                    <a:lumMod val="75000"/>
                  </a:schemeClr>
                </a:solidFill>
              </a:rPr>
              <a:t>Publish our Application: Open Port 8080 on the Server</a:t>
            </a:r>
          </a:p>
        </p:txBody>
      </p:sp>
      <p:sp>
        <p:nvSpPr>
          <p:cNvPr id="4" name="Rectangle 3">
            <a:extLst>
              <a:ext uri="{FF2B5EF4-FFF2-40B4-BE49-F238E27FC236}">
                <a16:creationId xmlns:a16="http://schemas.microsoft.com/office/drawing/2014/main" id="{DE74044D-4B70-5301-D78D-E8EF8F05A9F1}"/>
              </a:ext>
            </a:extLst>
          </p:cNvPr>
          <p:cNvSpPr/>
          <p:nvPr/>
        </p:nvSpPr>
        <p:spPr>
          <a:xfrm>
            <a:off x="0" y="59436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CF98273-4985-E497-16B3-E5804434E38C}"/>
              </a:ext>
            </a:extLst>
          </p:cNvPr>
          <p:cNvPicPr>
            <a:picLocks noChangeAspect="1"/>
          </p:cNvPicPr>
          <p:nvPr/>
        </p:nvPicPr>
        <p:blipFill>
          <a:blip r:embed="rId3"/>
          <a:stretch>
            <a:fillRect/>
          </a:stretch>
        </p:blipFill>
        <p:spPr>
          <a:xfrm>
            <a:off x="685801" y="829068"/>
            <a:ext cx="4267200" cy="2635971"/>
          </a:xfrm>
          <a:prstGeom prst="rect">
            <a:avLst/>
          </a:prstGeom>
        </p:spPr>
      </p:pic>
      <p:pic>
        <p:nvPicPr>
          <p:cNvPr id="10" name="Picture 9">
            <a:extLst>
              <a:ext uri="{FF2B5EF4-FFF2-40B4-BE49-F238E27FC236}">
                <a16:creationId xmlns:a16="http://schemas.microsoft.com/office/drawing/2014/main" id="{E3094A92-466F-F381-7FB9-D37F66FA9813}"/>
              </a:ext>
            </a:extLst>
          </p:cNvPr>
          <p:cNvPicPr>
            <a:picLocks noChangeAspect="1"/>
          </p:cNvPicPr>
          <p:nvPr/>
        </p:nvPicPr>
        <p:blipFill>
          <a:blip r:embed="rId4"/>
          <a:stretch>
            <a:fillRect/>
          </a:stretch>
        </p:blipFill>
        <p:spPr>
          <a:xfrm>
            <a:off x="706396" y="3667126"/>
            <a:ext cx="3194901" cy="2616818"/>
          </a:xfrm>
          <a:prstGeom prst="rect">
            <a:avLst/>
          </a:prstGeom>
        </p:spPr>
      </p:pic>
      <p:pic>
        <p:nvPicPr>
          <p:cNvPr id="12" name="Picture 11">
            <a:extLst>
              <a:ext uri="{FF2B5EF4-FFF2-40B4-BE49-F238E27FC236}">
                <a16:creationId xmlns:a16="http://schemas.microsoft.com/office/drawing/2014/main" id="{5D0EBE6D-5718-CACC-DE19-7081C555F07C}"/>
              </a:ext>
            </a:extLst>
          </p:cNvPr>
          <p:cNvPicPr>
            <a:picLocks noChangeAspect="1"/>
          </p:cNvPicPr>
          <p:nvPr/>
        </p:nvPicPr>
        <p:blipFill>
          <a:blip r:embed="rId5"/>
          <a:stretch>
            <a:fillRect/>
          </a:stretch>
        </p:blipFill>
        <p:spPr>
          <a:xfrm>
            <a:off x="4132305" y="3694086"/>
            <a:ext cx="3129144" cy="2565724"/>
          </a:xfrm>
          <a:prstGeom prst="rect">
            <a:avLst/>
          </a:prstGeom>
        </p:spPr>
      </p:pic>
      <p:pic>
        <p:nvPicPr>
          <p:cNvPr id="14" name="Picture 13">
            <a:extLst>
              <a:ext uri="{FF2B5EF4-FFF2-40B4-BE49-F238E27FC236}">
                <a16:creationId xmlns:a16="http://schemas.microsoft.com/office/drawing/2014/main" id="{1E05CF0E-619F-8F10-8D59-DF8804F96923}"/>
              </a:ext>
            </a:extLst>
          </p:cNvPr>
          <p:cNvPicPr>
            <a:picLocks noChangeAspect="1"/>
          </p:cNvPicPr>
          <p:nvPr/>
        </p:nvPicPr>
        <p:blipFill>
          <a:blip r:embed="rId6"/>
          <a:stretch>
            <a:fillRect/>
          </a:stretch>
        </p:blipFill>
        <p:spPr>
          <a:xfrm>
            <a:off x="7492456" y="3694086"/>
            <a:ext cx="3138779" cy="2565724"/>
          </a:xfrm>
          <a:prstGeom prst="rect">
            <a:avLst/>
          </a:prstGeom>
        </p:spPr>
      </p:pic>
      <p:sp>
        <p:nvSpPr>
          <p:cNvPr id="16" name="TextBox 15">
            <a:extLst>
              <a:ext uri="{FF2B5EF4-FFF2-40B4-BE49-F238E27FC236}">
                <a16:creationId xmlns:a16="http://schemas.microsoft.com/office/drawing/2014/main" id="{FCFD2697-53CA-9D78-AFF4-35A799D26413}"/>
              </a:ext>
            </a:extLst>
          </p:cNvPr>
          <p:cNvSpPr txBox="1"/>
          <p:nvPr/>
        </p:nvSpPr>
        <p:spPr>
          <a:xfrm>
            <a:off x="5255742" y="782856"/>
            <a:ext cx="6098058" cy="2308324"/>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chemeClr val="tx1">
                    <a:lumMod val="65000"/>
                    <a:lumOff val="35000"/>
                  </a:schemeClr>
                </a:solidFill>
              </a:rPr>
              <a:t>Open Windows Defender Firewall and select advanced settings</a:t>
            </a:r>
          </a:p>
          <a:p>
            <a:pPr marL="171450" indent="-171450">
              <a:buFont typeface="Arial" panose="020B0604020202020204" pitchFamily="34" charset="0"/>
              <a:buChar char="•"/>
            </a:pPr>
            <a:r>
              <a:rPr lang="en-US" dirty="0">
                <a:solidFill>
                  <a:schemeClr val="tx1">
                    <a:lumMod val="65000"/>
                    <a:lumOff val="35000"/>
                  </a:schemeClr>
                </a:solidFill>
              </a:rPr>
              <a:t>Select Inbound rules</a:t>
            </a:r>
          </a:p>
          <a:p>
            <a:pPr marL="171450" indent="-171450">
              <a:buFont typeface="Arial" panose="020B0604020202020204" pitchFamily="34" charset="0"/>
              <a:buChar char="•"/>
            </a:pPr>
            <a:r>
              <a:rPr lang="en-US" dirty="0">
                <a:solidFill>
                  <a:schemeClr val="tx1">
                    <a:lumMod val="65000"/>
                    <a:lumOff val="35000"/>
                  </a:schemeClr>
                </a:solidFill>
              </a:rPr>
              <a:t>Select New Rule…</a:t>
            </a:r>
          </a:p>
          <a:p>
            <a:pPr marL="171450" indent="-171450">
              <a:buFont typeface="Arial" panose="020B0604020202020204" pitchFamily="34" charset="0"/>
              <a:buChar char="•"/>
            </a:pPr>
            <a:r>
              <a:rPr lang="en-US" dirty="0">
                <a:solidFill>
                  <a:schemeClr val="tx1">
                    <a:lumMod val="65000"/>
                    <a:lumOff val="35000"/>
                  </a:schemeClr>
                </a:solidFill>
              </a:rPr>
              <a:t>Select Port for the type</a:t>
            </a:r>
          </a:p>
          <a:p>
            <a:pPr marL="171450" indent="-171450">
              <a:buFont typeface="Arial" panose="020B0604020202020204" pitchFamily="34" charset="0"/>
              <a:buChar char="•"/>
            </a:pPr>
            <a:r>
              <a:rPr lang="en-US" dirty="0">
                <a:solidFill>
                  <a:schemeClr val="tx1">
                    <a:lumMod val="65000"/>
                    <a:lumOff val="35000"/>
                  </a:schemeClr>
                </a:solidFill>
              </a:rPr>
              <a:t>Select Allow Connection</a:t>
            </a:r>
          </a:p>
          <a:p>
            <a:pPr marL="171450" indent="-171450">
              <a:buFont typeface="Arial" panose="020B0604020202020204" pitchFamily="34" charset="0"/>
              <a:buChar char="•"/>
            </a:pPr>
            <a:r>
              <a:rPr lang="en-US" dirty="0">
                <a:solidFill>
                  <a:schemeClr val="tx1">
                    <a:lumMod val="65000"/>
                    <a:lumOff val="35000"/>
                  </a:schemeClr>
                </a:solidFill>
              </a:rPr>
              <a:t>Select defaults for other options</a:t>
            </a:r>
          </a:p>
          <a:p>
            <a:pPr marL="171450" indent="-171450">
              <a:buFont typeface="Arial" panose="020B0604020202020204" pitchFamily="34" charset="0"/>
              <a:buChar char="•"/>
            </a:pPr>
            <a:r>
              <a:rPr lang="en-US" dirty="0">
                <a:solidFill>
                  <a:schemeClr val="tx1">
                    <a:lumMod val="65000"/>
                    <a:lumOff val="35000"/>
                  </a:schemeClr>
                </a:solidFill>
              </a:rPr>
              <a:t>Give the rule a meaningful name (e.g. Allow port 8080)</a:t>
            </a:r>
          </a:p>
        </p:txBody>
      </p:sp>
    </p:spTree>
    <p:extLst>
      <p:ext uri="{BB962C8B-B14F-4D97-AF65-F5344CB8AC3E}">
        <p14:creationId xmlns:p14="http://schemas.microsoft.com/office/powerpoint/2010/main" val="865940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26</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533400" y="136525"/>
            <a:ext cx="11658600" cy="923330"/>
          </a:xfrm>
          <a:prstGeom prst="rect">
            <a:avLst/>
          </a:prstGeom>
          <a:noFill/>
        </p:spPr>
        <p:txBody>
          <a:bodyPr wrap="square">
            <a:spAutoFit/>
          </a:bodyPr>
          <a:lstStyle/>
          <a:p>
            <a:r>
              <a:rPr lang="en-US" sz="3600" dirty="0">
                <a:solidFill>
                  <a:schemeClr val="accent4">
                    <a:lumMod val="75000"/>
                  </a:schemeClr>
                </a:solidFill>
              </a:rPr>
              <a:t>Publish our Application: Open Port 8080 in AWS</a:t>
            </a:r>
          </a:p>
          <a:p>
            <a:r>
              <a:rPr lang="en-US" dirty="0">
                <a:solidFill>
                  <a:schemeClr val="accent4">
                    <a:lumMod val="75000"/>
                  </a:schemeClr>
                </a:solidFill>
              </a:rPr>
              <a:t>Navigate to the Network inbound rules page for the server</a:t>
            </a:r>
          </a:p>
        </p:txBody>
      </p:sp>
      <p:sp>
        <p:nvSpPr>
          <p:cNvPr id="4" name="Rectangle 3">
            <a:extLst>
              <a:ext uri="{FF2B5EF4-FFF2-40B4-BE49-F238E27FC236}">
                <a16:creationId xmlns:a16="http://schemas.microsoft.com/office/drawing/2014/main" id="{DE74044D-4B70-5301-D78D-E8EF8F05A9F1}"/>
              </a:ext>
            </a:extLst>
          </p:cNvPr>
          <p:cNvSpPr/>
          <p:nvPr/>
        </p:nvSpPr>
        <p:spPr>
          <a:xfrm>
            <a:off x="0" y="59436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9534DC-754B-C15D-CEDA-8B9A6F8A0571}"/>
              </a:ext>
            </a:extLst>
          </p:cNvPr>
          <p:cNvSpPr txBox="1"/>
          <p:nvPr/>
        </p:nvSpPr>
        <p:spPr>
          <a:xfrm>
            <a:off x="533400" y="6446532"/>
            <a:ext cx="10820400" cy="400110"/>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tx1">
                    <a:lumMod val="65000"/>
                    <a:lumOff val="35000"/>
                  </a:schemeClr>
                </a:solidFill>
              </a:rPr>
              <a:t>Open the AWS console, select EC2, your SMART on </a:t>
            </a:r>
            <a:r>
              <a:rPr lang="en-US" sz="2000" dirty="0" err="1">
                <a:solidFill>
                  <a:schemeClr val="tx1">
                    <a:lumMod val="65000"/>
                    <a:lumOff val="35000"/>
                  </a:schemeClr>
                </a:solidFill>
              </a:rPr>
              <a:t>FHIR</a:t>
            </a:r>
            <a:r>
              <a:rPr lang="en-US" sz="2000" dirty="0">
                <a:solidFill>
                  <a:schemeClr val="tx1">
                    <a:lumMod val="65000"/>
                    <a:lumOff val="35000"/>
                  </a:schemeClr>
                </a:solidFill>
              </a:rPr>
              <a:t> server, and then click on the security group</a:t>
            </a:r>
          </a:p>
        </p:txBody>
      </p:sp>
      <p:pic>
        <p:nvPicPr>
          <p:cNvPr id="10" name="Picture 9">
            <a:extLst>
              <a:ext uri="{FF2B5EF4-FFF2-40B4-BE49-F238E27FC236}">
                <a16:creationId xmlns:a16="http://schemas.microsoft.com/office/drawing/2014/main" id="{848B504E-ABD9-BAF5-CF52-EBFCF01415EB}"/>
              </a:ext>
            </a:extLst>
          </p:cNvPr>
          <p:cNvPicPr>
            <a:picLocks noChangeAspect="1"/>
          </p:cNvPicPr>
          <p:nvPr/>
        </p:nvPicPr>
        <p:blipFill>
          <a:blip r:embed="rId3"/>
          <a:stretch>
            <a:fillRect/>
          </a:stretch>
        </p:blipFill>
        <p:spPr>
          <a:xfrm>
            <a:off x="1447800" y="1059392"/>
            <a:ext cx="9296400" cy="5357247"/>
          </a:xfrm>
          <a:prstGeom prst="rect">
            <a:avLst/>
          </a:prstGeom>
        </p:spPr>
      </p:pic>
    </p:spTree>
    <p:extLst>
      <p:ext uri="{BB962C8B-B14F-4D97-AF65-F5344CB8AC3E}">
        <p14:creationId xmlns:p14="http://schemas.microsoft.com/office/powerpoint/2010/main" val="732666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dirty="0"/>
              <a:t>www.nachc.org</a:t>
            </a:r>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27</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533400" y="136525"/>
            <a:ext cx="11658600" cy="923330"/>
          </a:xfrm>
          <a:prstGeom prst="rect">
            <a:avLst/>
          </a:prstGeom>
          <a:noFill/>
        </p:spPr>
        <p:txBody>
          <a:bodyPr wrap="square">
            <a:spAutoFit/>
          </a:bodyPr>
          <a:lstStyle/>
          <a:p>
            <a:r>
              <a:rPr lang="en-US" sz="3600" dirty="0">
                <a:solidFill>
                  <a:schemeClr val="accent4">
                    <a:lumMod val="75000"/>
                  </a:schemeClr>
                </a:solidFill>
              </a:rPr>
              <a:t>Publish our Application: Open Port 8080 in AWS</a:t>
            </a:r>
          </a:p>
          <a:p>
            <a:r>
              <a:rPr lang="en-US" dirty="0">
                <a:solidFill>
                  <a:schemeClr val="accent4">
                    <a:lumMod val="75000"/>
                  </a:schemeClr>
                </a:solidFill>
              </a:rPr>
              <a:t>Edit the inbound rules</a:t>
            </a:r>
          </a:p>
        </p:txBody>
      </p:sp>
      <p:sp>
        <p:nvSpPr>
          <p:cNvPr id="4" name="Rectangle 3">
            <a:extLst>
              <a:ext uri="{FF2B5EF4-FFF2-40B4-BE49-F238E27FC236}">
                <a16:creationId xmlns:a16="http://schemas.microsoft.com/office/drawing/2014/main" id="{DE74044D-4B70-5301-D78D-E8EF8F05A9F1}"/>
              </a:ext>
            </a:extLst>
          </p:cNvPr>
          <p:cNvSpPr/>
          <p:nvPr/>
        </p:nvSpPr>
        <p:spPr>
          <a:xfrm>
            <a:off x="0" y="61722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9534DC-754B-C15D-CEDA-8B9A6F8A0571}"/>
              </a:ext>
            </a:extLst>
          </p:cNvPr>
          <p:cNvSpPr txBox="1"/>
          <p:nvPr/>
        </p:nvSpPr>
        <p:spPr>
          <a:xfrm>
            <a:off x="0" y="6059755"/>
            <a:ext cx="12115800" cy="1323439"/>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tx1">
                    <a:lumMod val="65000"/>
                    <a:lumOff val="35000"/>
                  </a:schemeClr>
                </a:solidFill>
              </a:rPr>
              <a:t>Select Edit Inbound Rules, then select Add Rule.  Add the two TCP rules as shown above (one is for Any-IPv4, the other is Any-IPv6) then select Save Rules</a:t>
            </a:r>
          </a:p>
          <a:p>
            <a:pPr marL="285750" indent="-285750">
              <a:buFont typeface="Arial" panose="020B0604020202020204" pitchFamily="34" charset="0"/>
              <a:buChar char="•"/>
            </a:pPr>
            <a:r>
              <a:rPr lang="en-US" sz="2000" dirty="0">
                <a:solidFill>
                  <a:schemeClr val="tx1">
                    <a:lumMod val="65000"/>
                    <a:lumOff val="35000"/>
                  </a:schemeClr>
                </a:solidFill>
              </a:rPr>
              <a:t>Normally, we would restrict access to a limited number of sources, but for this exercise we are making the application publicly available</a:t>
            </a:r>
          </a:p>
        </p:txBody>
      </p:sp>
      <p:pic>
        <p:nvPicPr>
          <p:cNvPr id="13" name="Picture 12">
            <a:extLst>
              <a:ext uri="{FF2B5EF4-FFF2-40B4-BE49-F238E27FC236}">
                <a16:creationId xmlns:a16="http://schemas.microsoft.com/office/drawing/2014/main" id="{E25DD7D5-BF82-8850-8E3D-D51AC7EC6BCD}"/>
              </a:ext>
            </a:extLst>
          </p:cNvPr>
          <p:cNvPicPr>
            <a:picLocks noChangeAspect="1"/>
          </p:cNvPicPr>
          <p:nvPr/>
        </p:nvPicPr>
        <p:blipFill>
          <a:blip r:embed="rId3"/>
          <a:stretch>
            <a:fillRect/>
          </a:stretch>
        </p:blipFill>
        <p:spPr>
          <a:xfrm>
            <a:off x="1815680" y="1054859"/>
            <a:ext cx="8560639" cy="4961080"/>
          </a:xfrm>
          <a:prstGeom prst="rect">
            <a:avLst/>
          </a:prstGeom>
        </p:spPr>
      </p:pic>
    </p:spTree>
    <p:extLst>
      <p:ext uri="{BB962C8B-B14F-4D97-AF65-F5344CB8AC3E}">
        <p14:creationId xmlns:p14="http://schemas.microsoft.com/office/powerpoint/2010/main" val="2706069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28</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533400" y="136525"/>
            <a:ext cx="11658600" cy="646331"/>
          </a:xfrm>
          <a:prstGeom prst="rect">
            <a:avLst/>
          </a:prstGeom>
          <a:noFill/>
        </p:spPr>
        <p:txBody>
          <a:bodyPr wrap="square">
            <a:spAutoFit/>
          </a:bodyPr>
          <a:lstStyle/>
          <a:p>
            <a:r>
              <a:rPr lang="en-US" sz="3600" dirty="0">
                <a:solidFill>
                  <a:schemeClr val="accent4">
                    <a:lumMod val="75000"/>
                  </a:schemeClr>
                </a:solidFill>
              </a:rPr>
              <a:t>Publish our Application: Confirm the Application is Reachable</a:t>
            </a:r>
          </a:p>
        </p:txBody>
      </p:sp>
      <p:sp>
        <p:nvSpPr>
          <p:cNvPr id="4" name="Rectangle 3">
            <a:extLst>
              <a:ext uri="{FF2B5EF4-FFF2-40B4-BE49-F238E27FC236}">
                <a16:creationId xmlns:a16="http://schemas.microsoft.com/office/drawing/2014/main" id="{DE74044D-4B70-5301-D78D-E8EF8F05A9F1}"/>
              </a:ext>
            </a:extLst>
          </p:cNvPr>
          <p:cNvSpPr/>
          <p:nvPr/>
        </p:nvSpPr>
        <p:spPr>
          <a:xfrm>
            <a:off x="0" y="59436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9534DC-754B-C15D-CEDA-8B9A6F8A0571}"/>
              </a:ext>
            </a:extLst>
          </p:cNvPr>
          <p:cNvSpPr txBox="1"/>
          <p:nvPr/>
        </p:nvSpPr>
        <p:spPr>
          <a:xfrm>
            <a:off x="17505" y="5707915"/>
            <a:ext cx="12156989" cy="1015663"/>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tx1">
                    <a:lumMod val="65000"/>
                    <a:lumOff val="35000"/>
                  </a:schemeClr>
                </a:solidFill>
              </a:rPr>
              <a:t>Test that the application is reachable by navigating to: </a:t>
            </a:r>
          </a:p>
          <a:p>
            <a:pPr marL="285750" indent="-285750">
              <a:buFont typeface="Arial" panose="020B0604020202020204" pitchFamily="34" charset="0"/>
              <a:buChar char="•"/>
            </a:pPr>
            <a:r>
              <a:rPr lang="en-US" sz="2000" dirty="0">
                <a:solidFill>
                  <a:schemeClr val="tx1">
                    <a:lumMod val="65000"/>
                    <a:lumOff val="35000"/>
                  </a:schemeClr>
                </a:solidFill>
              </a:rPr>
              <a:t>http://&lt;host-ip&gt;/smart-on-fhir-examples</a:t>
            </a:r>
          </a:p>
          <a:p>
            <a:pPr marL="285750" indent="-285750">
              <a:buFont typeface="Arial" panose="020B0604020202020204" pitchFamily="34" charset="0"/>
              <a:buChar char="•"/>
            </a:pPr>
            <a:r>
              <a:rPr lang="en-US" sz="2000" dirty="0">
                <a:solidFill>
                  <a:schemeClr val="tx1">
                    <a:lumMod val="65000"/>
                    <a:lumOff val="35000"/>
                  </a:schemeClr>
                </a:solidFill>
              </a:rPr>
              <a:t>If the server is up and running and is reachable, you should see something like what is shown here</a:t>
            </a:r>
          </a:p>
        </p:txBody>
      </p:sp>
      <p:pic>
        <p:nvPicPr>
          <p:cNvPr id="8" name="Picture 7">
            <a:extLst>
              <a:ext uri="{FF2B5EF4-FFF2-40B4-BE49-F238E27FC236}">
                <a16:creationId xmlns:a16="http://schemas.microsoft.com/office/drawing/2014/main" id="{48ED0E13-B5EB-8EA9-3203-BB32903F3186}"/>
              </a:ext>
            </a:extLst>
          </p:cNvPr>
          <p:cNvPicPr>
            <a:picLocks noChangeAspect="1"/>
          </p:cNvPicPr>
          <p:nvPr/>
        </p:nvPicPr>
        <p:blipFill>
          <a:blip r:embed="rId3"/>
          <a:stretch>
            <a:fillRect/>
          </a:stretch>
        </p:blipFill>
        <p:spPr>
          <a:xfrm>
            <a:off x="1216817" y="848331"/>
            <a:ext cx="9758363" cy="4790469"/>
          </a:xfrm>
          <a:prstGeom prst="rect">
            <a:avLst/>
          </a:prstGeom>
        </p:spPr>
      </p:pic>
    </p:spTree>
    <p:extLst>
      <p:ext uri="{BB962C8B-B14F-4D97-AF65-F5344CB8AC3E}">
        <p14:creationId xmlns:p14="http://schemas.microsoft.com/office/powerpoint/2010/main" val="2258812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29</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533400" y="136525"/>
            <a:ext cx="10363200" cy="1200329"/>
          </a:xfrm>
          <a:prstGeom prst="rect">
            <a:avLst/>
          </a:prstGeom>
          <a:noFill/>
        </p:spPr>
        <p:txBody>
          <a:bodyPr wrap="square">
            <a:spAutoFit/>
          </a:bodyPr>
          <a:lstStyle/>
          <a:p>
            <a:r>
              <a:rPr lang="en-US" sz="3600" dirty="0">
                <a:solidFill>
                  <a:schemeClr val="accent4">
                    <a:lumMod val="75000"/>
                  </a:schemeClr>
                </a:solidFill>
              </a:rPr>
              <a:t>Part 5: Launch our published application from an </a:t>
            </a:r>
            <a:r>
              <a:rPr lang="en-US" sz="3600" dirty="0" err="1">
                <a:solidFill>
                  <a:schemeClr val="accent4">
                    <a:lumMod val="75000"/>
                  </a:schemeClr>
                </a:solidFill>
              </a:rPr>
              <a:t>EMR</a:t>
            </a:r>
            <a:r>
              <a:rPr lang="en-US" sz="3600" dirty="0">
                <a:solidFill>
                  <a:schemeClr val="accent4">
                    <a:lumMod val="75000"/>
                  </a:schemeClr>
                </a:solidFill>
              </a:rPr>
              <a:t> using SMART on </a:t>
            </a:r>
            <a:r>
              <a:rPr lang="en-US" sz="3600" dirty="0" err="1">
                <a:solidFill>
                  <a:schemeClr val="accent4">
                    <a:lumMod val="75000"/>
                  </a:schemeClr>
                </a:solidFill>
              </a:rPr>
              <a:t>FHIR</a:t>
            </a:r>
            <a:endParaRPr lang="en-US" sz="3600" dirty="0">
              <a:solidFill>
                <a:schemeClr val="accent4">
                  <a:lumMod val="75000"/>
                </a:schemeClr>
              </a:solidFill>
            </a:endParaRPr>
          </a:p>
        </p:txBody>
      </p:sp>
      <p:sp>
        <p:nvSpPr>
          <p:cNvPr id="4" name="Rectangle 3">
            <a:extLst>
              <a:ext uri="{FF2B5EF4-FFF2-40B4-BE49-F238E27FC236}">
                <a16:creationId xmlns:a16="http://schemas.microsoft.com/office/drawing/2014/main" id="{B1FF94B2-3DCD-AA63-29A3-30563208A499}"/>
              </a:ext>
            </a:extLst>
          </p:cNvPr>
          <p:cNvSpPr/>
          <p:nvPr/>
        </p:nvSpPr>
        <p:spPr>
          <a:xfrm>
            <a:off x="0" y="5943600"/>
            <a:ext cx="12192000" cy="914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9534DC-754B-C15D-CEDA-8B9A6F8A0571}"/>
              </a:ext>
            </a:extLst>
          </p:cNvPr>
          <p:cNvSpPr txBox="1"/>
          <p:nvPr/>
        </p:nvSpPr>
        <p:spPr>
          <a:xfrm>
            <a:off x="533400" y="1579493"/>
            <a:ext cx="10820400" cy="2308324"/>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tx1">
                    <a:lumMod val="65000"/>
                    <a:lumOff val="35000"/>
                  </a:schemeClr>
                </a:solidFill>
              </a:rPr>
              <a:t>Now that our SMART on </a:t>
            </a:r>
            <a:r>
              <a:rPr lang="en-US" sz="2400" dirty="0" err="1">
                <a:solidFill>
                  <a:schemeClr val="tx1">
                    <a:lumMod val="65000"/>
                    <a:lumOff val="35000"/>
                  </a:schemeClr>
                </a:solidFill>
              </a:rPr>
              <a:t>FHIR</a:t>
            </a:r>
            <a:r>
              <a:rPr lang="en-US" sz="2400" dirty="0">
                <a:solidFill>
                  <a:schemeClr val="tx1">
                    <a:lumMod val="65000"/>
                    <a:lumOff val="35000"/>
                  </a:schemeClr>
                </a:solidFill>
              </a:rPr>
              <a:t> application is available publicly we can launch it from any </a:t>
            </a:r>
            <a:r>
              <a:rPr lang="en-US" sz="2400" dirty="0" err="1">
                <a:solidFill>
                  <a:schemeClr val="tx1">
                    <a:lumMod val="65000"/>
                    <a:lumOff val="35000"/>
                  </a:schemeClr>
                </a:solidFill>
              </a:rPr>
              <a:t>EMR</a:t>
            </a:r>
            <a:r>
              <a:rPr lang="en-US" sz="2400" dirty="0">
                <a:solidFill>
                  <a:schemeClr val="tx1">
                    <a:lumMod val="65000"/>
                    <a:lumOff val="35000"/>
                  </a:schemeClr>
                </a:solidFill>
              </a:rPr>
              <a:t> as a SMART on </a:t>
            </a:r>
            <a:r>
              <a:rPr lang="en-US" sz="2400" dirty="0" err="1">
                <a:solidFill>
                  <a:schemeClr val="tx1">
                    <a:lumMod val="65000"/>
                    <a:lumOff val="35000"/>
                  </a:schemeClr>
                </a:solidFill>
              </a:rPr>
              <a:t>FHIR</a:t>
            </a:r>
            <a:r>
              <a:rPr lang="en-US" sz="2400" dirty="0">
                <a:solidFill>
                  <a:schemeClr val="tx1">
                    <a:lumMod val="65000"/>
                    <a:lumOff val="35000"/>
                  </a:schemeClr>
                </a:solidFill>
              </a:rPr>
              <a:t> application</a:t>
            </a:r>
          </a:p>
          <a:p>
            <a:pPr marL="800100" lvl="1" indent="-342900">
              <a:buFont typeface="Arial" panose="020B0604020202020204" pitchFamily="34" charset="0"/>
              <a:buChar char="•"/>
            </a:pPr>
            <a:r>
              <a:rPr lang="en-US" sz="2400" dirty="0">
                <a:solidFill>
                  <a:schemeClr val="tx1">
                    <a:lumMod val="65000"/>
                    <a:lumOff val="35000"/>
                  </a:schemeClr>
                </a:solidFill>
              </a:rPr>
              <a:t>To demonstrate this we will launch our published application from the </a:t>
            </a:r>
            <a:r>
              <a:rPr lang="en-US" sz="2400" dirty="0" err="1">
                <a:solidFill>
                  <a:schemeClr val="tx1">
                    <a:lumMod val="65000"/>
                    <a:lumOff val="35000"/>
                  </a:schemeClr>
                </a:solidFill>
              </a:rPr>
              <a:t>SmartHealthIt</a:t>
            </a:r>
            <a:r>
              <a:rPr lang="en-US" sz="2400" dirty="0">
                <a:solidFill>
                  <a:schemeClr val="tx1">
                    <a:lumMod val="65000"/>
                    <a:lumOff val="35000"/>
                  </a:schemeClr>
                </a:solidFill>
              </a:rPr>
              <a:t> sandbox</a:t>
            </a:r>
          </a:p>
          <a:p>
            <a:pPr marL="800100" lvl="1" indent="-342900">
              <a:buFont typeface="Arial" panose="020B0604020202020204" pitchFamily="34" charset="0"/>
              <a:buChar char="•"/>
            </a:pPr>
            <a:r>
              <a:rPr lang="en-US" sz="2400" dirty="0">
                <a:solidFill>
                  <a:schemeClr val="tx1">
                    <a:lumMod val="65000"/>
                    <a:lumOff val="35000"/>
                  </a:schemeClr>
                </a:solidFill>
              </a:rPr>
              <a:t>But first we will need to make a small adjustment to Chrome to account for our application not being available as https</a:t>
            </a:r>
          </a:p>
        </p:txBody>
      </p:sp>
    </p:spTree>
    <p:extLst>
      <p:ext uri="{BB962C8B-B14F-4D97-AF65-F5344CB8AC3E}">
        <p14:creationId xmlns:p14="http://schemas.microsoft.com/office/powerpoint/2010/main" val="917955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3</a:t>
            </a:fld>
            <a:endParaRPr lang="en-US" dirty="0">
              <a:solidFill>
                <a:schemeClr val="tx2"/>
              </a:solidFill>
            </a:endParaRPr>
          </a:p>
        </p:txBody>
      </p:sp>
      <p:sp>
        <p:nvSpPr>
          <p:cNvPr id="9" name="Title 1">
            <a:extLst>
              <a:ext uri="{FF2B5EF4-FFF2-40B4-BE49-F238E27FC236}">
                <a16:creationId xmlns:a16="http://schemas.microsoft.com/office/drawing/2014/main" id="{D5A08F3E-3027-4DB9-34FB-98F3FC7AEE6A}"/>
              </a:ext>
            </a:extLst>
          </p:cNvPr>
          <p:cNvSpPr>
            <a:spLocks noGrp="1"/>
          </p:cNvSpPr>
          <p:nvPr>
            <p:ph type="title"/>
          </p:nvPr>
        </p:nvSpPr>
        <p:spPr>
          <a:xfrm>
            <a:off x="0" y="51826"/>
            <a:ext cx="12192000" cy="549066"/>
          </a:xfrm>
        </p:spPr>
        <p:txBody>
          <a:bodyPr/>
          <a:lstStyle/>
          <a:p>
            <a:br>
              <a:rPr lang="en-US" b="0" dirty="0"/>
            </a:br>
            <a:endParaRPr lang="en-US" sz="1600" b="0" dirty="0">
              <a:solidFill>
                <a:schemeClr val="bg1">
                  <a:lumMod val="50000"/>
                </a:schemeClr>
              </a:solidFill>
            </a:endParaRPr>
          </a:p>
        </p:txBody>
      </p:sp>
      <p:sp>
        <p:nvSpPr>
          <p:cNvPr id="11" name="TextBox 10">
            <a:extLst>
              <a:ext uri="{FF2B5EF4-FFF2-40B4-BE49-F238E27FC236}">
                <a16:creationId xmlns:a16="http://schemas.microsoft.com/office/drawing/2014/main" id="{3D6BD352-839F-1349-AA9D-8F3EF5F70CC3}"/>
              </a:ext>
            </a:extLst>
          </p:cNvPr>
          <p:cNvSpPr txBox="1"/>
          <p:nvPr/>
        </p:nvSpPr>
        <p:spPr>
          <a:xfrm>
            <a:off x="533400" y="457200"/>
            <a:ext cx="10820400" cy="1200329"/>
          </a:xfrm>
          <a:prstGeom prst="rect">
            <a:avLst/>
          </a:prstGeom>
          <a:noFill/>
        </p:spPr>
        <p:txBody>
          <a:bodyPr wrap="square">
            <a:spAutoFit/>
          </a:bodyPr>
          <a:lstStyle/>
          <a:p>
            <a:r>
              <a:rPr lang="en-US" sz="3600" dirty="0">
                <a:solidFill>
                  <a:schemeClr val="accent4">
                    <a:lumMod val="75000"/>
                  </a:schemeClr>
                </a:solidFill>
              </a:rPr>
              <a:t>Most of the Information Provided Here Comes from Other Sources </a:t>
            </a:r>
            <a:r>
              <a:rPr lang="en-US" sz="3600" baseline="0" dirty="0">
                <a:solidFill>
                  <a:schemeClr val="accent4">
                    <a:lumMod val="75000"/>
                  </a:schemeClr>
                </a:solidFill>
              </a:rPr>
              <a:t>(including the following)</a:t>
            </a:r>
            <a:endParaRPr lang="en-US" sz="2800" baseline="0" dirty="0">
              <a:solidFill>
                <a:schemeClr val="accent4">
                  <a:lumMod val="75000"/>
                </a:schemeClr>
              </a:solidFill>
            </a:endParaRPr>
          </a:p>
        </p:txBody>
      </p:sp>
      <p:sp>
        <p:nvSpPr>
          <p:cNvPr id="14" name="TextBox 13">
            <a:extLst>
              <a:ext uri="{FF2B5EF4-FFF2-40B4-BE49-F238E27FC236}">
                <a16:creationId xmlns:a16="http://schemas.microsoft.com/office/drawing/2014/main" id="{AE8D808F-6F0C-55F8-136C-A1D11BDBB316}"/>
              </a:ext>
            </a:extLst>
          </p:cNvPr>
          <p:cNvSpPr txBox="1"/>
          <p:nvPr/>
        </p:nvSpPr>
        <p:spPr>
          <a:xfrm>
            <a:off x="533400" y="2062903"/>
            <a:ext cx="10363200" cy="3293209"/>
          </a:xfrm>
          <a:prstGeom prst="rect">
            <a:avLst/>
          </a:prstGeom>
          <a:noFill/>
        </p:spPr>
        <p:txBody>
          <a:bodyPr wrap="square">
            <a:spAutoFit/>
          </a:bodyPr>
          <a:lstStyle/>
          <a:p>
            <a:r>
              <a:rPr lang="en-US" sz="3600" dirty="0">
                <a:solidFill>
                  <a:schemeClr val="accent4">
                    <a:lumMod val="75000"/>
                  </a:schemeClr>
                </a:solidFill>
              </a:rPr>
              <a:t>References:</a:t>
            </a:r>
            <a:endParaRPr lang="en-US" sz="3600" baseline="0" dirty="0">
              <a:solidFill>
                <a:schemeClr val="accent4">
                  <a:lumMod val="75000"/>
                </a:schemeClr>
              </a:solidFill>
            </a:endParaRPr>
          </a:p>
          <a:p>
            <a:pPr algn="l"/>
            <a:endParaRPr lang="en-US" dirty="0">
              <a:solidFill>
                <a:srgbClr val="091E42"/>
              </a:solidFill>
              <a:latin typeface="-apple-system"/>
            </a:endParaRPr>
          </a:p>
          <a:p>
            <a:pPr marL="285750" indent="-285750" algn="l">
              <a:buFont typeface="Arial" panose="020B0604020202020204" pitchFamily="34" charset="0"/>
              <a:buChar char="•"/>
            </a:pPr>
            <a:r>
              <a:rPr lang="en-US" b="0" i="0" dirty="0">
                <a:solidFill>
                  <a:srgbClr val="091E42"/>
                </a:solidFill>
                <a:effectLst/>
                <a:latin typeface="-apple-system"/>
              </a:rPr>
              <a:t>Mandel, Josh, SMART on </a:t>
            </a:r>
            <a:r>
              <a:rPr lang="en-US" b="0" i="0" dirty="0" err="1">
                <a:solidFill>
                  <a:srgbClr val="091E42"/>
                </a:solidFill>
                <a:effectLst/>
                <a:latin typeface="-apple-system"/>
              </a:rPr>
              <a:t>FHIR</a:t>
            </a:r>
            <a:r>
              <a:rPr lang="en-US" b="0" i="0" dirty="0">
                <a:solidFill>
                  <a:srgbClr val="091E42"/>
                </a:solidFill>
                <a:effectLst/>
                <a:latin typeface="-apple-system"/>
              </a:rPr>
              <a:t> (from DevDays, Richmond, 2019) available at </a:t>
            </a:r>
            <a:r>
              <a:rPr lang="en-US" b="0" i="0" u="none" strike="noStrike" dirty="0">
                <a:solidFill>
                  <a:srgbClr val="0052CC"/>
                </a:solidFill>
                <a:effectLst/>
                <a:latin typeface="-apple-system"/>
                <a:hlinkClick r:id="rId3"/>
              </a:rPr>
              <a:t>https://www.youtube.com/watch?v=N0PXAxBA-J8&amp;t=112s</a:t>
            </a:r>
            <a:endParaRPr lang="en-US" u="none" strike="noStrike" dirty="0">
              <a:solidFill>
                <a:srgbClr val="091E42"/>
              </a:solidFill>
              <a:latin typeface="-apple-system"/>
            </a:endParaRPr>
          </a:p>
          <a:p>
            <a:pPr marL="285750" indent="-285750" algn="l">
              <a:buFont typeface="Arial" panose="020B0604020202020204" pitchFamily="34" charset="0"/>
              <a:buChar char="•"/>
            </a:pPr>
            <a:r>
              <a:rPr lang="en-US" b="0" i="0" dirty="0">
                <a:solidFill>
                  <a:srgbClr val="091E42"/>
                </a:solidFill>
                <a:effectLst/>
                <a:latin typeface="-apple-system"/>
              </a:rPr>
              <a:t>Cannon, Renee, </a:t>
            </a:r>
            <a:r>
              <a:rPr lang="en-US" b="0" i="1" dirty="0">
                <a:solidFill>
                  <a:srgbClr val="091E42"/>
                </a:solidFill>
                <a:effectLst/>
                <a:latin typeface="-apple-system"/>
              </a:rPr>
              <a:t>SMART on </a:t>
            </a:r>
            <a:r>
              <a:rPr lang="en-US" b="0" i="1" dirty="0" err="1">
                <a:solidFill>
                  <a:srgbClr val="091E42"/>
                </a:solidFill>
                <a:effectLst/>
                <a:latin typeface="-apple-system"/>
              </a:rPr>
              <a:t>FHIR</a:t>
            </a:r>
            <a:r>
              <a:rPr lang="en-US" b="0" i="1" dirty="0">
                <a:solidFill>
                  <a:srgbClr val="091E42"/>
                </a:solidFill>
                <a:effectLst/>
                <a:latin typeface="-apple-system"/>
              </a:rPr>
              <a:t>: The Basics</a:t>
            </a:r>
            <a:r>
              <a:rPr lang="en-US" b="0" i="0" dirty="0">
                <a:solidFill>
                  <a:srgbClr val="091E42"/>
                </a:solidFill>
                <a:effectLst/>
                <a:latin typeface="-apple-system"/>
              </a:rPr>
              <a:t>, available at </a:t>
            </a:r>
            <a:r>
              <a:rPr lang="en-US" b="0" i="0" u="none" strike="noStrike" dirty="0">
                <a:solidFill>
                  <a:srgbClr val="0052CC"/>
                </a:solidFill>
                <a:effectLst/>
                <a:latin typeface="-apple-system"/>
                <a:hlinkClick r:id="rId4"/>
              </a:rPr>
              <a:t>https://www.youtube.com/watch?v=MMfe181tmwU</a:t>
            </a:r>
            <a:endParaRPr lang="en-US" b="0" i="0" u="none" strike="noStrike" dirty="0">
              <a:solidFill>
                <a:srgbClr val="0052CC"/>
              </a:solidFill>
              <a:effectLst/>
              <a:latin typeface="-apple-system"/>
            </a:endParaRPr>
          </a:p>
          <a:p>
            <a:pPr marL="285750" indent="-285750">
              <a:buFont typeface="Arial" panose="020B0604020202020204" pitchFamily="34" charset="0"/>
              <a:buChar char="•"/>
            </a:pPr>
            <a:r>
              <a:rPr lang="en-US" b="0" i="0" dirty="0">
                <a:solidFill>
                  <a:srgbClr val="091E42"/>
                </a:solidFill>
                <a:effectLst/>
                <a:latin typeface="-apple-system"/>
              </a:rPr>
              <a:t>The Cerner SMART on </a:t>
            </a:r>
            <a:r>
              <a:rPr lang="en-US" b="0" i="0" dirty="0" err="1">
                <a:solidFill>
                  <a:srgbClr val="091E42"/>
                </a:solidFill>
                <a:effectLst/>
                <a:latin typeface="-apple-system"/>
              </a:rPr>
              <a:t>FHIR</a:t>
            </a:r>
            <a:r>
              <a:rPr lang="en-US" b="0" i="0" dirty="0">
                <a:solidFill>
                  <a:srgbClr val="091E42"/>
                </a:solidFill>
                <a:effectLst/>
                <a:latin typeface="-apple-system"/>
              </a:rPr>
              <a:t> Tutorial, available at </a:t>
            </a:r>
            <a:r>
              <a:rPr lang="en-US" b="0" i="0" dirty="0">
                <a:solidFill>
                  <a:srgbClr val="091E42"/>
                </a:solidFill>
                <a:effectLst/>
                <a:latin typeface="-apple-system"/>
                <a:hlinkClick r:id="rId5"/>
              </a:rPr>
              <a:t>https://engineering.cerner.com/smart-on-fhir-tutorial/</a:t>
            </a:r>
            <a:r>
              <a:rPr lang="en-US" b="0" i="0" dirty="0">
                <a:solidFill>
                  <a:srgbClr val="091E42"/>
                </a:solidFill>
                <a:effectLst/>
                <a:latin typeface="-apple-system"/>
              </a:rPr>
              <a:t> </a:t>
            </a:r>
          </a:p>
          <a:p>
            <a:pPr algn="l"/>
            <a:endParaRPr lang="en-US" b="0" i="0" u="none" strike="noStrike" dirty="0">
              <a:solidFill>
                <a:srgbClr val="0052CC"/>
              </a:solidFill>
              <a:effectLst/>
              <a:latin typeface="-apple-system"/>
            </a:endParaRPr>
          </a:p>
          <a:p>
            <a:pPr algn="l"/>
            <a:endParaRPr lang="en-US" b="0" i="0" dirty="0">
              <a:solidFill>
                <a:srgbClr val="091E42"/>
              </a:solidFill>
              <a:effectLst/>
              <a:latin typeface="-apple-system"/>
            </a:endParaRPr>
          </a:p>
          <a:p>
            <a:endParaRPr lang="en-US" sz="2800" baseline="0" dirty="0">
              <a:solidFill>
                <a:schemeClr val="accent4">
                  <a:lumMod val="75000"/>
                </a:schemeClr>
              </a:solidFill>
            </a:endParaRPr>
          </a:p>
        </p:txBody>
      </p:sp>
    </p:spTree>
    <p:extLst>
      <p:ext uri="{BB962C8B-B14F-4D97-AF65-F5344CB8AC3E}">
        <p14:creationId xmlns:p14="http://schemas.microsoft.com/office/powerpoint/2010/main" val="2065875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30</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19833" y="0"/>
            <a:ext cx="11277600" cy="954107"/>
          </a:xfrm>
          <a:prstGeom prst="rect">
            <a:avLst/>
          </a:prstGeom>
          <a:noFill/>
        </p:spPr>
        <p:txBody>
          <a:bodyPr wrap="square">
            <a:spAutoFit/>
          </a:bodyPr>
          <a:lstStyle/>
          <a:p>
            <a:r>
              <a:rPr lang="en-US" sz="3600" dirty="0">
                <a:solidFill>
                  <a:schemeClr val="accent4">
                    <a:lumMod val="75000"/>
                  </a:schemeClr>
                </a:solidFill>
              </a:rPr>
              <a:t>Enable mixed http and https for launch.smarthealthit.org</a:t>
            </a:r>
          </a:p>
          <a:p>
            <a:r>
              <a:rPr lang="en-US" sz="2000" dirty="0">
                <a:solidFill>
                  <a:schemeClr val="accent4">
                    <a:lumMod val="75000"/>
                  </a:schemeClr>
                </a:solidFill>
              </a:rPr>
              <a:t>Open the site settings menu</a:t>
            </a:r>
          </a:p>
        </p:txBody>
      </p:sp>
      <p:sp>
        <p:nvSpPr>
          <p:cNvPr id="5" name="TextBox 4">
            <a:extLst>
              <a:ext uri="{FF2B5EF4-FFF2-40B4-BE49-F238E27FC236}">
                <a16:creationId xmlns:a16="http://schemas.microsoft.com/office/drawing/2014/main" id="{4C9534DC-754B-C15D-CEDA-8B9A6F8A0571}"/>
              </a:ext>
            </a:extLst>
          </p:cNvPr>
          <p:cNvSpPr txBox="1"/>
          <p:nvPr/>
        </p:nvSpPr>
        <p:spPr>
          <a:xfrm>
            <a:off x="83507" y="1082370"/>
            <a:ext cx="12024986" cy="1323439"/>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tx1">
                    <a:lumMod val="65000"/>
                    <a:lumOff val="35000"/>
                  </a:schemeClr>
                </a:solidFill>
              </a:rPr>
              <a:t>Since the </a:t>
            </a:r>
            <a:r>
              <a:rPr lang="en-US" sz="2000" dirty="0" err="1">
                <a:solidFill>
                  <a:schemeClr val="tx1">
                    <a:lumMod val="65000"/>
                    <a:lumOff val="35000"/>
                  </a:schemeClr>
                </a:solidFill>
              </a:rPr>
              <a:t>SmartHealthIt</a:t>
            </a:r>
            <a:r>
              <a:rPr lang="en-US" sz="2000" dirty="0">
                <a:solidFill>
                  <a:schemeClr val="tx1">
                    <a:lumMod val="65000"/>
                    <a:lumOff val="35000"/>
                  </a:schemeClr>
                </a:solidFill>
              </a:rPr>
              <a:t> sandbox submits the request to the SMART on </a:t>
            </a:r>
            <a:r>
              <a:rPr lang="en-US" sz="2000" dirty="0" err="1">
                <a:solidFill>
                  <a:schemeClr val="tx1">
                    <a:lumMod val="65000"/>
                    <a:lumOff val="35000"/>
                  </a:schemeClr>
                </a:solidFill>
              </a:rPr>
              <a:t>FHIR</a:t>
            </a:r>
            <a:r>
              <a:rPr lang="en-US" sz="2000" dirty="0">
                <a:solidFill>
                  <a:schemeClr val="tx1">
                    <a:lumMod val="65000"/>
                    <a:lumOff val="35000"/>
                  </a:schemeClr>
                </a:solidFill>
              </a:rPr>
              <a:t> application and our application does not currently support https, we need to tell Chrome that we would like to allow launch.smarthealthit.org to send both https and http content</a:t>
            </a:r>
          </a:p>
          <a:p>
            <a:pPr marL="285750" indent="-285750">
              <a:buFont typeface="Arial" panose="020B0604020202020204" pitchFamily="34" charset="0"/>
              <a:buChar char="•"/>
            </a:pPr>
            <a:r>
              <a:rPr lang="en-US" sz="2000" dirty="0">
                <a:solidFill>
                  <a:schemeClr val="tx1">
                    <a:lumMod val="65000"/>
                    <a:lumOff val="35000"/>
                  </a:schemeClr>
                </a:solidFill>
              </a:rPr>
              <a:t>Do this by opening launch.smarthealthit.org in a Chrome browser, then selecting the lock icon next to the </a:t>
            </a:r>
            <a:r>
              <a:rPr lang="en-US" sz="2000" dirty="0" err="1">
                <a:solidFill>
                  <a:schemeClr val="tx1">
                    <a:lumMod val="65000"/>
                    <a:lumOff val="35000"/>
                  </a:schemeClr>
                </a:solidFill>
              </a:rPr>
              <a:t>url</a:t>
            </a:r>
            <a:endParaRPr lang="en-US" sz="2000" dirty="0">
              <a:solidFill>
                <a:schemeClr val="tx1">
                  <a:lumMod val="65000"/>
                  <a:lumOff val="35000"/>
                </a:schemeClr>
              </a:solidFill>
            </a:endParaRPr>
          </a:p>
        </p:txBody>
      </p:sp>
      <p:sp>
        <p:nvSpPr>
          <p:cNvPr id="8" name="Rectangle 7">
            <a:extLst>
              <a:ext uri="{FF2B5EF4-FFF2-40B4-BE49-F238E27FC236}">
                <a16:creationId xmlns:a16="http://schemas.microsoft.com/office/drawing/2014/main" id="{9C58C71C-2AC6-3C72-75A8-02F8029466A1}"/>
              </a:ext>
            </a:extLst>
          </p:cNvPr>
          <p:cNvSpPr/>
          <p:nvPr/>
        </p:nvSpPr>
        <p:spPr>
          <a:xfrm>
            <a:off x="0" y="59436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92B8378-92CB-2A1D-C4FB-38FCA7820FFD}"/>
              </a:ext>
            </a:extLst>
          </p:cNvPr>
          <p:cNvPicPr>
            <a:picLocks noChangeAspect="1"/>
          </p:cNvPicPr>
          <p:nvPr/>
        </p:nvPicPr>
        <p:blipFill>
          <a:blip r:embed="rId3"/>
          <a:stretch>
            <a:fillRect/>
          </a:stretch>
        </p:blipFill>
        <p:spPr>
          <a:xfrm>
            <a:off x="2172307" y="2484035"/>
            <a:ext cx="7709599" cy="4368001"/>
          </a:xfrm>
          <a:prstGeom prst="rect">
            <a:avLst/>
          </a:prstGeom>
        </p:spPr>
      </p:pic>
    </p:spTree>
    <p:extLst>
      <p:ext uri="{BB962C8B-B14F-4D97-AF65-F5344CB8AC3E}">
        <p14:creationId xmlns:p14="http://schemas.microsoft.com/office/powerpoint/2010/main" val="1974952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31</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19833" y="0"/>
            <a:ext cx="11277600" cy="954107"/>
          </a:xfrm>
          <a:prstGeom prst="rect">
            <a:avLst/>
          </a:prstGeom>
          <a:noFill/>
        </p:spPr>
        <p:txBody>
          <a:bodyPr wrap="square">
            <a:spAutoFit/>
          </a:bodyPr>
          <a:lstStyle/>
          <a:p>
            <a:r>
              <a:rPr lang="en-US" sz="3600" dirty="0">
                <a:solidFill>
                  <a:schemeClr val="accent4">
                    <a:lumMod val="75000"/>
                  </a:schemeClr>
                </a:solidFill>
              </a:rPr>
              <a:t>Enable mixed http and https for launch.smarthealthit.org</a:t>
            </a:r>
          </a:p>
          <a:p>
            <a:r>
              <a:rPr lang="en-US" sz="2000" dirty="0">
                <a:solidFill>
                  <a:schemeClr val="accent4">
                    <a:lumMod val="75000"/>
                  </a:schemeClr>
                </a:solidFill>
              </a:rPr>
              <a:t>Open the site settings menu</a:t>
            </a:r>
          </a:p>
        </p:txBody>
      </p:sp>
      <p:sp>
        <p:nvSpPr>
          <p:cNvPr id="5" name="TextBox 4">
            <a:extLst>
              <a:ext uri="{FF2B5EF4-FFF2-40B4-BE49-F238E27FC236}">
                <a16:creationId xmlns:a16="http://schemas.microsoft.com/office/drawing/2014/main" id="{4C9534DC-754B-C15D-CEDA-8B9A6F8A0571}"/>
              </a:ext>
            </a:extLst>
          </p:cNvPr>
          <p:cNvSpPr txBox="1"/>
          <p:nvPr/>
        </p:nvSpPr>
        <p:spPr>
          <a:xfrm>
            <a:off x="83507" y="1082370"/>
            <a:ext cx="12024986" cy="707886"/>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tx1">
                    <a:lumMod val="65000"/>
                    <a:lumOff val="35000"/>
                  </a:schemeClr>
                </a:solidFill>
              </a:rPr>
              <a:t>Scroll down to the Insecure content setting and select Allow</a:t>
            </a:r>
          </a:p>
          <a:p>
            <a:pPr marL="285750" indent="-285750">
              <a:buFont typeface="Arial" panose="020B0604020202020204" pitchFamily="34" charset="0"/>
              <a:buChar char="•"/>
            </a:pPr>
            <a:r>
              <a:rPr lang="en-US" sz="2000" dirty="0">
                <a:solidFill>
                  <a:schemeClr val="tx1">
                    <a:lumMod val="65000"/>
                    <a:lumOff val="35000"/>
                  </a:schemeClr>
                </a:solidFill>
              </a:rPr>
              <a:t>This will allow our http site to be accessed from the https launch executed by the </a:t>
            </a:r>
            <a:r>
              <a:rPr lang="en-US" sz="2000" dirty="0" err="1">
                <a:solidFill>
                  <a:schemeClr val="tx1">
                    <a:lumMod val="65000"/>
                    <a:lumOff val="35000"/>
                  </a:schemeClr>
                </a:solidFill>
              </a:rPr>
              <a:t>SmartHealthIt</a:t>
            </a:r>
            <a:r>
              <a:rPr lang="en-US" sz="2000" dirty="0">
                <a:solidFill>
                  <a:schemeClr val="tx1">
                    <a:lumMod val="65000"/>
                    <a:lumOff val="35000"/>
                  </a:schemeClr>
                </a:solidFill>
              </a:rPr>
              <a:t> sandbox</a:t>
            </a:r>
          </a:p>
        </p:txBody>
      </p:sp>
      <p:sp>
        <p:nvSpPr>
          <p:cNvPr id="8" name="Rectangle 7">
            <a:extLst>
              <a:ext uri="{FF2B5EF4-FFF2-40B4-BE49-F238E27FC236}">
                <a16:creationId xmlns:a16="http://schemas.microsoft.com/office/drawing/2014/main" id="{9C58C71C-2AC6-3C72-75A8-02F8029466A1}"/>
              </a:ext>
            </a:extLst>
          </p:cNvPr>
          <p:cNvSpPr/>
          <p:nvPr/>
        </p:nvSpPr>
        <p:spPr>
          <a:xfrm>
            <a:off x="0" y="59436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E9283F2-9AE4-EFFE-3866-0CC5745F2FFF}"/>
              </a:ext>
            </a:extLst>
          </p:cNvPr>
          <p:cNvPicPr>
            <a:picLocks noChangeAspect="1"/>
          </p:cNvPicPr>
          <p:nvPr/>
        </p:nvPicPr>
        <p:blipFill>
          <a:blip r:embed="rId3"/>
          <a:stretch>
            <a:fillRect/>
          </a:stretch>
        </p:blipFill>
        <p:spPr>
          <a:xfrm>
            <a:off x="2140300" y="1918519"/>
            <a:ext cx="7911400" cy="4714875"/>
          </a:xfrm>
          <a:prstGeom prst="rect">
            <a:avLst/>
          </a:prstGeom>
        </p:spPr>
      </p:pic>
    </p:spTree>
    <p:extLst>
      <p:ext uri="{BB962C8B-B14F-4D97-AF65-F5344CB8AC3E}">
        <p14:creationId xmlns:p14="http://schemas.microsoft.com/office/powerpoint/2010/main" val="845010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32</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152400" y="136525"/>
            <a:ext cx="11887200" cy="646331"/>
          </a:xfrm>
          <a:prstGeom prst="rect">
            <a:avLst/>
          </a:prstGeom>
          <a:noFill/>
        </p:spPr>
        <p:txBody>
          <a:bodyPr wrap="square">
            <a:spAutoFit/>
          </a:bodyPr>
          <a:lstStyle/>
          <a:p>
            <a:r>
              <a:rPr lang="en-US" sz="3600" dirty="0">
                <a:solidFill>
                  <a:schemeClr val="accent4">
                    <a:lumMod val="75000"/>
                  </a:schemeClr>
                </a:solidFill>
              </a:rPr>
              <a:t>Launch our published SMART on </a:t>
            </a:r>
            <a:r>
              <a:rPr lang="en-US" sz="3600" dirty="0" err="1">
                <a:solidFill>
                  <a:schemeClr val="accent4">
                    <a:lumMod val="75000"/>
                  </a:schemeClr>
                </a:solidFill>
              </a:rPr>
              <a:t>FHIR</a:t>
            </a:r>
            <a:r>
              <a:rPr lang="en-US" sz="3600" dirty="0">
                <a:solidFill>
                  <a:schemeClr val="accent4">
                    <a:lumMod val="75000"/>
                  </a:schemeClr>
                </a:solidFill>
              </a:rPr>
              <a:t> application from an </a:t>
            </a:r>
            <a:r>
              <a:rPr lang="en-US" sz="3600" dirty="0" err="1">
                <a:solidFill>
                  <a:schemeClr val="accent4">
                    <a:lumMod val="75000"/>
                  </a:schemeClr>
                </a:solidFill>
              </a:rPr>
              <a:t>EMR</a:t>
            </a:r>
            <a:endParaRPr lang="en-US" sz="3600" dirty="0">
              <a:solidFill>
                <a:schemeClr val="accent4">
                  <a:lumMod val="75000"/>
                </a:schemeClr>
              </a:solidFill>
            </a:endParaRPr>
          </a:p>
        </p:txBody>
      </p:sp>
      <p:sp>
        <p:nvSpPr>
          <p:cNvPr id="7" name="Rectangle 6">
            <a:extLst>
              <a:ext uri="{FF2B5EF4-FFF2-40B4-BE49-F238E27FC236}">
                <a16:creationId xmlns:a16="http://schemas.microsoft.com/office/drawing/2014/main" id="{51AEDD88-952D-1EF1-3CD6-89286C7B7E73}"/>
              </a:ext>
            </a:extLst>
          </p:cNvPr>
          <p:cNvSpPr/>
          <p:nvPr/>
        </p:nvSpPr>
        <p:spPr>
          <a:xfrm>
            <a:off x="0" y="59436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59EC8B9-C316-0205-F1C8-DC0A43788D82}"/>
              </a:ext>
            </a:extLst>
          </p:cNvPr>
          <p:cNvSpPr txBox="1"/>
          <p:nvPr/>
        </p:nvSpPr>
        <p:spPr>
          <a:xfrm>
            <a:off x="-9268" y="5677023"/>
            <a:ext cx="12156989" cy="1015663"/>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tx1">
                    <a:lumMod val="65000"/>
                    <a:lumOff val="35000"/>
                  </a:schemeClr>
                </a:solidFill>
              </a:rPr>
              <a:t>Navigate to the </a:t>
            </a:r>
            <a:r>
              <a:rPr lang="en-US" sz="2000" dirty="0" err="1">
                <a:solidFill>
                  <a:schemeClr val="tx1">
                    <a:lumMod val="65000"/>
                    <a:lumOff val="35000"/>
                  </a:schemeClr>
                </a:solidFill>
              </a:rPr>
              <a:t>SmartHealthIt</a:t>
            </a:r>
            <a:r>
              <a:rPr lang="en-US" sz="2000" dirty="0">
                <a:solidFill>
                  <a:schemeClr val="tx1">
                    <a:lumMod val="65000"/>
                    <a:lumOff val="35000"/>
                  </a:schemeClr>
                </a:solidFill>
              </a:rPr>
              <a:t> sand box at </a:t>
            </a:r>
            <a:r>
              <a:rPr lang="en-US" sz="2000" dirty="0">
                <a:solidFill>
                  <a:schemeClr val="tx1">
                    <a:lumMod val="65000"/>
                    <a:lumOff val="35000"/>
                  </a:schemeClr>
                </a:solidFill>
                <a:hlinkClick r:id="rId3"/>
              </a:rPr>
              <a:t>https://launch.smarthealthit.org/</a:t>
            </a:r>
            <a:r>
              <a:rPr lang="en-US" sz="2000" dirty="0">
                <a:solidFill>
                  <a:schemeClr val="tx1">
                    <a:lumMod val="65000"/>
                    <a:lumOff val="35000"/>
                  </a:schemeClr>
                </a:solidFill>
              </a:rPr>
              <a:t>  </a:t>
            </a:r>
          </a:p>
          <a:p>
            <a:pPr marL="285750" indent="-285750">
              <a:buFont typeface="Arial" panose="020B0604020202020204" pitchFamily="34" charset="0"/>
              <a:buChar char="•"/>
            </a:pPr>
            <a:r>
              <a:rPr lang="en-US" sz="2000" dirty="0">
                <a:solidFill>
                  <a:schemeClr val="tx1">
                    <a:lumMod val="65000"/>
                    <a:lumOff val="35000"/>
                  </a:schemeClr>
                </a:solidFill>
              </a:rPr>
              <a:t>Enter the URL for our app and launch: http://&lt;host-ip&gt;/smart-on-fhir-examples/005-serverside</a:t>
            </a:r>
          </a:p>
          <a:p>
            <a:pPr marL="285750" indent="-285750">
              <a:buFont typeface="Arial" panose="020B0604020202020204" pitchFamily="34" charset="0"/>
              <a:buChar char="•"/>
            </a:pPr>
            <a:r>
              <a:rPr lang="en-US" sz="2000" dirty="0">
                <a:solidFill>
                  <a:schemeClr val="tx1">
                    <a:lumMod val="65000"/>
                    <a:lumOff val="35000"/>
                  </a:schemeClr>
                </a:solidFill>
              </a:rPr>
              <a:t>Press the “Launch App!” button</a:t>
            </a:r>
          </a:p>
        </p:txBody>
      </p:sp>
      <p:pic>
        <p:nvPicPr>
          <p:cNvPr id="11" name="Picture 10">
            <a:extLst>
              <a:ext uri="{FF2B5EF4-FFF2-40B4-BE49-F238E27FC236}">
                <a16:creationId xmlns:a16="http://schemas.microsoft.com/office/drawing/2014/main" id="{F38E5797-3DC4-B688-B503-9D3F925E5933}"/>
              </a:ext>
            </a:extLst>
          </p:cNvPr>
          <p:cNvPicPr>
            <a:picLocks noChangeAspect="1"/>
          </p:cNvPicPr>
          <p:nvPr/>
        </p:nvPicPr>
        <p:blipFill>
          <a:blip r:embed="rId4"/>
          <a:stretch>
            <a:fillRect/>
          </a:stretch>
        </p:blipFill>
        <p:spPr>
          <a:xfrm>
            <a:off x="783989" y="881834"/>
            <a:ext cx="10624021" cy="4538663"/>
          </a:xfrm>
          <a:prstGeom prst="rect">
            <a:avLst/>
          </a:prstGeom>
        </p:spPr>
      </p:pic>
    </p:spTree>
    <p:extLst>
      <p:ext uri="{BB962C8B-B14F-4D97-AF65-F5344CB8AC3E}">
        <p14:creationId xmlns:p14="http://schemas.microsoft.com/office/powerpoint/2010/main" val="3482876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33</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533400" y="136525"/>
            <a:ext cx="10363200" cy="1200329"/>
          </a:xfrm>
          <a:prstGeom prst="rect">
            <a:avLst/>
          </a:prstGeom>
          <a:noFill/>
        </p:spPr>
        <p:txBody>
          <a:bodyPr wrap="square">
            <a:spAutoFit/>
          </a:bodyPr>
          <a:lstStyle/>
          <a:p>
            <a:r>
              <a:rPr lang="en-US" sz="3600" dirty="0">
                <a:solidFill>
                  <a:schemeClr val="accent4">
                    <a:lumMod val="75000"/>
                  </a:schemeClr>
                </a:solidFill>
              </a:rPr>
              <a:t>Success!!!</a:t>
            </a:r>
          </a:p>
          <a:p>
            <a:r>
              <a:rPr lang="en-US" dirty="0">
                <a:solidFill>
                  <a:schemeClr val="accent4">
                    <a:lumMod val="75000"/>
                  </a:schemeClr>
                </a:solidFill>
              </a:rPr>
              <a:t>After logging in and selecting a patient, you should get a response from our publicly available SMART on </a:t>
            </a:r>
            <a:r>
              <a:rPr lang="en-US" dirty="0" err="1">
                <a:solidFill>
                  <a:schemeClr val="accent4">
                    <a:lumMod val="75000"/>
                  </a:schemeClr>
                </a:solidFill>
              </a:rPr>
              <a:t>FHIR</a:t>
            </a:r>
            <a:r>
              <a:rPr lang="en-US" dirty="0">
                <a:solidFill>
                  <a:schemeClr val="accent4">
                    <a:lumMod val="75000"/>
                  </a:schemeClr>
                </a:solidFill>
              </a:rPr>
              <a:t> Application that looks something like this</a:t>
            </a:r>
          </a:p>
        </p:txBody>
      </p:sp>
      <p:sp>
        <p:nvSpPr>
          <p:cNvPr id="4" name="Rectangle 3">
            <a:extLst>
              <a:ext uri="{FF2B5EF4-FFF2-40B4-BE49-F238E27FC236}">
                <a16:creationId xmlns:a16="http://schemas.microsoft.com/office/drawing/2014/main" id="{34C17921-0855-8AD2-25F9-2120390C2AF1}"/>
              </a:ext>
            </a:extLst>
          </p:cNvPr>
          <p:cNvSpPr/>
          <p:nvPr/>
        </p:nvSpPr>
        <p:spPr>
          <a:xfrm>
            <a:off x="0" y="59436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BCA4F21-E7FF-BFC3-40F3-967CB8EEB44D}"/>
              </a:ext>
            </a:extLst>
          </p:cNvPr>
          <p:cNvPicPr>
            <a:picLocks noChangeAspect="1"/>
          </p:cNvPicPr>
          <p:nvPr/>
        </p:nvPicPr>
        <p:blipFill>
          <a:blip r:embed="rId3"/>
          <a:stretch>
            <a:fillRect/>
          </a:stretch>
        </p:blipFill>
        <p:spPr>
          <a:xfrm>
            <a:off x="2340106" y="1374101"/>
            <a:ext cx="7511787" cy="5347374"/>
          </a:xfrm>
          <a:prstGeom prst="rect">
            <a:avLst/>
          </a:prstGeom>
        </p:spPr>
      </p:pic>
    </p:spTree>
    <p:extLst>
      <p:ext uri="{BB962C8B-B14F-4D97-AF65-F5344CB8AC3E}">
        <p14:creationId xmlns:p14="http://schemas.microsoft.com/office/powerpoint/2010/main" val="3225727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34</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533400" y="136525"/>
            <a:ext cx="10363200" cy="646331"/>
          </a:xfrm>
          <a:prstGeom prst="rect">
            <a:avLst/>
          </a:prstGeom>
          <a:noFill/>
        </p:spPr>
        <p:txBody>
          <a:bodyPr wrap="square">
            <a:spAutoFit/>
          </a:bodyPr>
          <a:lstStyle/>
          <a:p>
            <a:r>
              <a:rPr lang="en-US" sz="3600" dirty="0">
                <a:solidFill>
                  <a:schemeClr val="accent4">
                    <a:lumMod val="75000"/>
                  </a:schemeClr>
                </a:solidFill>
              </a:rPr>
              <a:t>Summary</a:t>
            </a:r>
          </a:p>
        </p:txBody>
      </p:sp>
      <p:sp>
        <p:nvSpPr>
          <p:cNvPr id="5" name="TextBox 4">
            <a:extLst>
              <a:ext uri="{FF2B5EF4-FFF2-40B4-BE49-F238E27FC236}">
                <a16:creationId xmlns:a16="http://schemas.microsoft.com/office/drawing/2014/main" id="{4C9534DC-754B-C15D-CEDA-8B9A6F8A0571}"/>
              </a:ext>
            </a:extLst>
          </p:cNvPr>
          <p:cNvSpPr txBox="1"/>
          <p:nvPr/>
        </p:nvSpPr>
        <p:spPr>
          <a:xfrm>
            <a:off x="533400" y="1043731"/>
            <a:ext cx="10820400" cy="3416320"/>
          </a:xfrm>
          <a:prstGeom prst="rect">
            <a:avLst/>
          </a:prstGeom>
          <a:noFill/>
        </p:spPr>
        <p:txBody>
          <a:bodyPr wrap="square">
            <a:spAutoFit/>
          </a:bodyPr>
          <a:lstStyle/>
          <a:p>
            <a:r>
              <a:rPr lang="en-US" sz="3200" dirty="0">
                <a:solidFill>
                  <a:schemeClr val="accent4">
                    <a:lumMod val="75000"/>
                  </a:schemeClr>
                </a:solidFill>
              </a:rPr>
              <a:t>This</a:t>
            </a:r>
            <a:r>
              <a:rPr lang="en-US" sz="3200" baseline="0" dirty="0">
                <a:solidFill>
                  <a:schemeClr val="accent4">
                    <a:lumMod val="75000"/>
                  </a:schemeClr>
                </a:solidFill>
              </a:rPr>
              <a:t> </a:t>
            </a:r>
            <a:r>
              <a:rPr lang="en-US" sz="3200" dirty="0">
                <a:solidFill>
                  <a:schemeClr val="accent4">
                    <a:lumMod val="75000"/>
                  </a:schemeClr>
                </a:solidFill>
              </a:rPr>
              <a:t>concludes our</a:t>
            </a:r>
            <a:r>
              <a:rPr lang="en-US" sz="3200" baseline="0" dirty="0">
                <a:solidFill>
                  <a:schemeClr val="accent4">
                    <a:lumMod val="75000"/>
                  </a:schemeClr>
                </a:solidFill>
              </a:rPr>
              <a:t> </a:t>
            </a:r>
            <a:r>
              <a:rPr lang="en-US" sz="3200" dirty="0">
                <a:solidFill>
                  <a:schemeClr val="accent4">
                    <a:lumMod val="75000"/>
                  </a:schemeClr>
                </a:solidFill>
              </a:rPr>
              <a:t>discussion of the deployment and publishing of a SMART on </a:t>
            </a:r>
            <a:r>
              <a:rPr lang="en-US" sz="3200" dirty="0" err="1">
                <a:solidFill>
                  <a:schemeClr val="accent4">
                    <a:lumMod val="75000"/>
                  </a:schemeClr>
                </a:solidFill>
              </a:rPr>
              <a:t>FHIR</a:t>
            </a:r>
            <a:r>
              <a:rPr lang="en-US" sz="3200" dirty="0">
                <a:solidFill>
                  <a:schemeClr val="accent4">
                    <a:lumMod val="75000"/>
                  </a:schemeClr>
                </a:solidFill>
              </a:rPr>
              <a:t> application</a:t>
            </a:r>
            <a:endParaRPr lang="en-US" sz="3200" baseline="0" dirty="0">
              <a:solidFill>
                <a:schemeClr val="accent4">
                  <a:lumMod val="75000"/>
                </a:schemeClr>
              </a:solidFill>
            </a:endParaRPr>
          </a:p>
          <a:p>
            <a:endParaRPr lang="en-US" sz="1200" dirty="0">
              <a:solidFill>
                <a:schemeClr val="accent4">
                  <a:lumMod val="75000"/>
                </a:schemeClr>
              </a:solidFill>
            </a:endParaRPr>
          </a:p>
          <a:p>
            <a:r>
              <a:rPr lang="en-US" sz="3200" baseline="0" dirty="0">
                <a:solidFill>
                  <a:schemeClr val="accent4">
                    <a:lumMod val="75000"/>
                  </a:schemeClr>
                </a:solidFill>
              </a:rPr>
              <a:t>What we’ve learned</a:t>
            </a:r>
          </a:p>
          <a:p>
            <a:endParaRPr lang="en-US" sz="1200" baseline="0" dirty="0">
              <a:solidFill>
                <a:schemeClr val="tx1">
                  <a:lumMod val="65000"/>
                  <a:lumOff val="35000"/>
                </a:schemeClr>
              </a:solidFill>
            </a:endParaRPr>
          </a:p>
          <a:p>
            <a:pPr marL="285750" indent="-285750">
              <a:buFont typeface="Arial" panose="020B0604020202020204" pitchFamily="34" charset="0"/>
              <a:buChar char="•"/>
            </a:pPr>
            <a:r>
              <a:rPr lang="en-US" sz="2400" dirty="0">
                <a:solidFill>
                  <a:schemeClr val="tx1">
                    <a:lumMod val="65000"/>
                    <a:lumOff val="35000"/>
                  </a:schemeClr>
                </a:solidFill>
              </a:rPr>
              <a:t>How to create and provision an AWS instance to host our application</a:t>
            </a:r>
          </a:p>
          <a:p>
            <a:pPr marL="285750" indent="-285750">
              <a:buFont typeface="Arial" panose="020B0604020202020204" pitchFamily="34" charset="0"/>
              <a:buChar char="•"/>
            </a:pPr>
            <a:r>
              <a:rPr lang="en-US" sz="2400" dirty="0">
                <a:solidFill>
                  <a:schemeClr val="tx1">
                    <a:lumMod val="65000"/>
                    <a:lumOff val="35000"/>
                  </a:schemeClr>
                </a:solidFill>
              </a:rPr>
              <a:t>How to deploy a SMART on </a:t>
            </a:r>
            <a:r>
              <a:rPr lang="en-US" sz="2400" dirty="0" err="1">
                <a:solidFill>
                  <a:schemeClr val="tx1">
                    <a:lumMod val="65000"/>
                    <a:lumOff val="35000"/>
                  </a:schemeClr>
                </a:solidFill>
              </a:rPr>
              <a:t>FHIR</a:t>
            </a:r>
            <a:r>
              <a:rPr lang="en-US" sz="2400" dirty="0">
                <a:solidFill>
                  <a:schemeClr val="tx1">
                    <a:lumMod val="65000"/>
                    <a:lumOff val="35000"/>
                  </a:schemeClr>
                </a:solidFill>
              </a:rPr>
              <a:t> application to that host</a:t>
            </a:r>
          </a:p>
          <a:p>
            <a:pPr marL="285750" indent="-285750">
              <a:buFont typeface="Arial" panose="020B0604020202020204" pitchFamily="34" charset="0"/>
              <a:buChar char="•"/>
            </a:pPr>
            <a:r>
              <a:rPr lang="en-US" sz="2400" dirty="0">
                <a:solidFill>
                  <a:schemeClr val="tx1">
                    <a:lumMod val="65000"/>
                    <a:lumOff val="35000"/>
                  </a:schemeClr>
                </a:solidFill>
              </a:rPr>
              <a:t>How to manage the availability of our SMART on </a:t>
            </a:r>
            <a:r>
              <a:rPr lang="en-US" sz="2400" dirty="0" err="1">
                <a:solidFill>
                  <a:schemeClr val="tx1">
                    <a:lumMod val="65000"/>
                    <a:lumOff val="35000"/>
                  </a:schemeClr>
                </a:solidFill>
              </a:rPr>
              <a:t>FHIR</a:t>
            </a:r>
            <a:r>
              <a:rPr lang="en-US" sz="2400" dirty="0">
                <a:solidFill>
                  <a:schemeClr val="tx1">
                    <a:lumMod val="65000"/>
                    <a:lumOff val="35000"/>
                  </a:schemeClr>
                </a:solidFill>
              </a:rPr>
              <a:t> application</a:t>
            </a:r>
          </a:p>
          <a:p>
            <a:pPr marL="285750" indent="-285750">
              <a:buFont typeface="Arial" panose="020B0604020202020204" pitchFamily="34" charset="0"/>
              <a:buChar char="•"/>
            </a:pPr>
            <a:r>
              <a:rPr lang="en-US" sz="2400" dirty="0">
                <a:solidFill>
                  <a:schemeClr val="tx1">
                    <a:lumMod val="65000"/>
                    <a:lumOff val="35000"/>
                  </a:schemeClr>
                </a:solidFill>
              </a:rPr>
              <a:t>How to test our SMART on </a:t>
            </a:r>
            <a:r>
              <a:rPr lang="en-US" sz="2400" dirty="0" err="1">
                <a:solidFill>
                  <a:schemeClr val="tx1">
                    <a:lumMod val="65000"/>
                    <a:lumOff val="35000"/>
                  </a:schemeClr>
                </a:solidFill>
              </a:rPr>
              <a:t>FHIR</a:t>
            </a:r>
            <a:r>
              <a:rPr lang="en-US" sz="2400" dirty="0">
                <a:solidFill>
                  <a:schemeClr val="tx1">
                    <a:lumMod val="65000"/>
                    <a:lumOff val="35000"/>
                  </a:schemeClr>
                </a:solidFill>
              </a:rPr>
              <a:t> deployment</a:t>
            </a:r>
          </a:p>
        </p:txBody>
      </p:sp>
    </p:spTree>
    <p:extLst>
      <p:ext uri="{BB962C8B-B14F-4D97-AF65-F5344CB8AC3E}">
        <p14:creationId xmlns:p14="http://schemas.microsoft.com/office/powerpoint/2010/main" val="3467547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35</a:t>
            </a:fld>
            <a:endParaRPr lang="en-US" dirty="0">
              <a:solidFill>
                <a:schemeClr val="tx2"/>
              </a:solidFill>
            </a:endParaRPr>
          </a:p>
        </p:txBody>
      </p:sp>
      <p:pic>
        <p:nvPicPr>
          <p:cNvPr id="3076" name="Picture 4" descr="That&amp;#39;s a wrap for 2019! | Edinburgh Short Film Festival">
            <a:extLst>
              <a:ext uri="{FF2B5EF4-FFF2-40B4-BE49-F238E27FC236}">
                <a16:creationId xmlns:a16="http://schemas.microsoft.com/office/drawing/2014/main" id="{70E5F623-249D-4BE9-A9EA-F337F9F49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698"/>
            <a:ext cx="12213240" cy="6880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287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4</a:t>
            </a:fld>
            <a:endParaRPr lang="en-US" dirty="0">
              <a:solidFill>
                <a:schemeClr val="tx2"/>
              </a:solidFill>
            </a:endParaRPr>
          </a:p>
        </p:txBody>
      </p:sp>
      <p:sp>
        <p:nvSpPr>
          <p:cNvPr id="9" name="Title 1">
            <a:extLst>
              <a:ext uri="{FF2B5EF4-FFF2-40B4-BE49-F238E27FC236}">
                <a16:creationId xmlns:a16="http://schemas.microsoft.com/office/drawing/2014/main" id="{D5A08F3E-3027-4DB9-34FB-98F3FC7AEE6A}"/>
              </a:ext>
            </a:extLst>
          </p:cNvPr>
          <p:cNvSpPr>
            <a:spLocks noGrp="1"/>
          </p:cNvSpPr>
          <p:nvPr>
            <p:ph type="title"/>
          </p:nvPr>
        </p:nvSpPr>
        <p:spPr>
          <a:xfrm>
            <a:off x="0" y="51826"/>
            <a:ext cx="12192000" cy="549066"/>
          </a:xfrm>
        </p:spPr>
        <p:txBody>
          <a:bodyPr/>
          <a:lstStyle/>
          <a:p>
            <a:br>
              <a:rPr lang="en-US" b="0" dirty="0"/>
            </a:br>
            <a:endParaRPr lang="en-US" sz="1600" b="0" dirty="0">
              <a:solidFill>
                <a:schemeClr val="bg1">
                  <a:lumMod val="50000"/>
                </a:schemeClr>
              </a:solidFill>
            </a:endParaRPr>
          </a:p>
        </p:txBody>
      </p:sp>
      <p:sp>
        <p:nvSpPr>
          <p:cNvPr id="5" name="TextBox 4">
            <a:extLst>
              <a:ext uri="{FF2B5EF4-FFF2-40B4-BE49-F238E27FC236}">
                <a16:creationId xmlns:a16="http://schemas.microsoft.com/office/drawing/2014/main" id="{035168FA-6C7C-D026-7FC4-7CA68B74B666}"/>
              </a:ext>
            </a:extLst>
          </p:cNvPr>
          <p:cNvSpPr txBox="1"/>
          <p:nvPr/>
        </p:nvSpPr>
        <p:spPr>
          <a:xfrm>
            <a:off x="533401" y="2172549"/>
            <a:ext cx="11125200" cy="2616101"/>
          </a:xfrm>
          <a:prstGeom prst="rect">
            <a:avLst/>
          </a:prstGeom>
          <a:noFill/>
        </p:spPr>
        <p:txBody>
          <a:bodyPr wrap="square">
            <a:spAutoFit/>
          </a:bodyPr>
          <a:lstStyle/>
          <a:p>
            <a:r>
              <a:rPr lang="en-US" sz="2800" dirty="0">
                <a:solidFill>
                  <a:schemeClr val="accent4">
                    <a:lumMod val="75000"/>
                  </a:schemeClr>
                </a:solidFill>
              </a:rPr>
              <a:t>In this activity we will go from Zero</a:t>
            </a:r>
            <a:r>
              <a:rPr lang="en-US" sz="2800" baseline="30000" dirty="0">
                <a:solidFill>
                  <a:schemeClr val="accent4">
                    <a:lumMod val="75000"/>
                  </a:schemeClr>
                </a:solidFill>
              </a:rPr>
              <a:t>*</a:t>
            </a:r>
            <a:r>
              <a:rPr lang="en-US" sz="2800" dirty="0">
                <a:solidFill>
                  <a:schemeClr val="accent4">
                    <a:lumMod val="75000"/>
                  </a:schemeClr>
                </a:solidFill>
              </a:rPr>
              <a:t> to a fully provisioned AWS EC2 Windows Server running </a:t>
            </a:r>
            <a:r>
              <a:rPr lang="en-US" sz="2800" dirty="0" err="1">
                <a:solidFill>
                  <a:schemeClr val="accent4">
                    <a:lumMod val="75000"/>
                  </a:schemeClr>
                </a:solidFill>
              </a:rPr>
              <a:t>Wildfly</a:t>
            </a:r>
            <a:r>
              <a:rPr lang="en-US" sz="2800" dirty="0">
                <a:solidFill>
                  <a:schemeClr val="accent4">
                    <a:lumMod val="75000"/>
                  </a:schemeClr>
                </a:solidFill>
              </a:rPr>
              <a:t> and a deployed, published and publicly available instance of a SMART on </a:t>
            </a:r>
            <a:r>
              <a:rPr lang="en-US" sz="2800" dirty="0" err="1">
                <a:solidFill>
                  <a:schemeClr val="accent4">
                    <a:lumMod val="75000"/>
                  </a:schemeClr>
                </a:solidFill>
              </a:rPr>
              <a:t>FHIR</a:t>
            </a:r>
            <a:r>
              <a:rPr lang="en-US" sz="2800" dirty="0">
                <a:solidFill>
                  <a:schemeClr val="accent4">
                    <a:lumMod val="75000"/>
                  </a:schemeClr>
                </a:solidFill>
              </a:rPr>
              <a:t> application</a:t>
            </a:r>
          </a:p>
          <a:p>
            <a:endParaRPr lang="en-US" sz="2800" baseline="0" dirty="0">
              <a:solidFill>
                <a:schemeClr val="tx1">
                  <a:lumMod val="65000"/>
                  <a:lumOff val="35000"/>
                </a:schemeClr>
              </a:solidFill>
            </a:endParaRPr>
          </a:p>
          <a:p>
            <a:endParaRPr lang="en-US" sz="2800" baseline="0" dirty="0">
              <a:solidFill>
                <a:schemeClr val="tx1">
                  <a:lumMod val="65000"/>
                  <a:lumOff val="35000"/>
                </a:schemeClr>
              </a:solidFill>
            </a:endParaRPr>
          </a:p>
          <a:p>
            <a:pPr algn="r"/>
            <a:r>
              <a:rPr lang="en-US" sz="2400" baseline="30000" dirty="0">
                <a:solidFill>
                  <a:schemeClr val="tx1">
                    <a:lumMod val="65000"/>
                    <a:lumOff val="35000"/>
                  </a:schemeClr>
                </a:solidFill>
              </a:rPr>
              <a:t>*</a:t>
            </a:r>
            <a:r>
              <a:rPr lang="en-US" sz="2400" dirty="0">
                <a:solidFill>
                  <a:schemeClr val="tx1">
                    <a:lumMod val="65000"/>
                    <a:lumOff val="35000"/>
                  </a:schemeClr>
                </a:solidFill>
              </a:rPr>
              <a:t>We do assume you have an active AWS account you can access</a:t>
            </a:r>
          </a:p>
        </p:txBody>
      </p:sp>
      <p:sp>
        <p:nvSpPr>
          <p:cNvPr id="6" name="TextBox 5">
            <a:extLst>
              <a:ext uri="{FF2B5EF4-FFF2-40B4-BE49-F238E27FC236}">
                <a16:creationId xmlns:a16="http://schemas.microsoft.com/office/drawing/2014/main" id="{8A66C4BD-EB60-EB4E-DC47-5405E24038A4}"/>
              </a:ext>
            </a:extLst>
          </p:cNvPr>
          <p:cNvSpPr txBox="1"/>
          <p:nvPr/>
        </p:nvSpPr>
        <p:spPr>
          <a:xfrm>
            <a:off x="609600" y="142402"/>
            <a:ext cx="10363200" cy="646331"/>
          </a:xfrm>
          <a:prstGeom prst="rect">
            <a:avLst/>
          </a:prstGeom>
          <a:noFill/>
        </p:spPr>
        <p:txBody>
          <a:bodyPr wrap="square">
            <a:spAutoFit/>
          </a:bodyPr>
          <a:lstStyle/>
          <a:p>
            <a:r>
              <a:rPr lang="en-US" sz="3600" dirty="0">
                <a:solidFill>
                  <a:schemeClr val="accent4">
                    <a:lumMod val="75000"/>
                  </a:schemeClr>
                </a:solidFill>
              </a:rPr>
              <a:t>Introduction</a:t>
            </a:r>
            <a:endParaRPr lang="en-US" sz="2800" baseline="0" dirty="0">
              <a:solidFill>
                <a:schemeClr val="accent4">
                  <a:lumMod val="75000"/>
                </a:schemeClr>
              </a:solidFill>
            </a:endParaRPr>
          </a:p>
        </p:txBody>
      </p:sp>
    </p:spTree>
    <p:extLst>
      <p:ext uri="{BB962C8B-B14F-4D97-AF65-F5344CB8AC3E}">
        <p14:creationId xmlns:p14="http://schemas.microsoft.com/office/powerpoint/2010/main" val="3901261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5</a:t>
            </a:fld>
            <a:endParaRPr lang="en-US" dirty="0">
              <a:solidFill>
                <a:schemeClr val="tx2"/>
              </a:solidFill>
            </a:endParaRPr>
          </a:p>
        </p:txBody>
      </p:sp>
      <p:sp>
        <p:nvSpPr>
          <p:cNvPr id="9" name="Title 1">
            <a:extLst>
              <a:ext uri="{FF2B5EF4-FFF2-40B4-BE49-F238E27FC236}">
                <a16:creationId xmlns:a16="http://schemas.microsoft.com/office/drawing/2014/main" id="{D5A08F3E-3027-4DB9-34FB-98F3FC7AEE6A}"/>
              </a:ext>
            </a:extLst>
          </p:cNvPr>
          <p:cNvSpPr>
            <a:spLocks noGrp="1"/>
          </p:cNvSpPr>
          <p:nvPr>
            <p:ph type="title"/>
          </p:nvPr>
        </p:nvSpPr>
        <p:spPr>
          <a:xfrm>
            <a:off x="0" y="51826"/>
            <a:ext cx="12192000" cy="549066"/>
          </a:xfrm>
        </p:spPr>
        <p:txBody>
          <a:bodyPr/>
          <a:lstStyle/>
          <a:p>
            <a:br>
              <a:rPr lang="en-US" b="0" dirty="0"/>
            </a:br>
            <a:endParaRPr lang="en-US" sz="1600" b="0" dirty="0">
              <a:solidFill>
                <a:schemeClr val="bg1">
                  <a:lumMod val="50000"/>
                </a:schemeClr>
              </a:solidFill>
            </a:endParaRPr>
          </a:p>
        </p:txBody>
      </p:sp>
      <p:sp>
        <p:nvSpPr>
          <p:cNvPr id="5" name="TextBox 4">
            <a:extLst>
              <a:ext uri="{FF2B5EF4-FFF2-40B4-BE49-F238E27FC236}">
                <a16:creationId xmlns:a16="http://schemas.microsoft.com/office/drawing/2014/main" id="{035168FA-6C7C-D026-7FC4-7CA68B74B666}"/>
              </a:ext>
            </a:extLst>
          </p:cNvPr>
          <p:cNvSpPr txBox="1"/>
          <p:nvPr/>
        </p:nvSpPr>
        <p:spPr>
          <a:xfrm>
            <a:off x="609600" y="879309"/>
            <a:ext cx="11532973" cy="5386090"/>
          </a:xfrm>
          <a:prstGeom prst="rect">
            <a:avLst/>
          </a:prstGeom>
          <a:noFill/>
        </p:spPr>
        <p:txBody>
          <a:bodyPr wrap="square">
            <a:spAutoFit/>
          </a:bodyPr>
          <a:lstStyle/>
          <a:p>
            <a:r>
              <a:rPr lang="en-US" sz="2800" dirty="0">
                <a:solidFill>
                  <a:schemeClr val="accent4">
                    <a:lumMod val="75000"/>
                  </a:schemeClr>
                </a:solidFill>
              </a:rPr>
              <a:t>This</a:t>
            </a:r>
            <a:r>
              <a:rPr lang="en-US" sz="2800" baseline="0" dirty="0">
                <a:solidFill>
                  <a:schemeClr val="accent4">
                    <a:lumMod val="75000"/>
                  </a:schemeClr>
                </a:solidFill>
              </a:rPr>
              <a:t> presentation </a:t>
            </a:r>
            <a:r>
              <a:rPr lang="en-US" sz="2800" dirty="0">
                <a:solidFill>
                  <a:schemeClr val="accent4">
                    <a:lumMod val="75000"/>
                  </a:schemeClr>
                </a:solidFill>
              </a:rPr>
              <a:t>describes in detail how to publish a SMART on </a:t>
            </a:r>
            <a:r>
              <a:rPr lang="en-US" sz="2800" dirty="0" err="1">
                <a:solidFill>
                  <a:schemeClr val="accent4">
                    <a:lumMod val="75000"/>
                  </a:schemeClr>
                </a:solidFill>
              </a:rPr>
              <a:t>FHIR</a:t>
            </a:r>
            <a:r>
              <a:rPr lang="en-US" sz="2800" dirty="0">
                <a:solidFill>
                  <a:schemeClr val="accent4">
                    <a:lumMod val="75000"/>
                  </a:schemeClr>
                </a:solidFill>
              </a:rPr>
              <a:t> application and make it publicly available</a:t>
            </a:r>
            <a:endParaRPr lang="en-US" sz="2800" baseline="0" dirty="0">
              <a:solidFill>
                <a:schemeClr val="tx1">
                  <a:lumMod val="65000"/>
                  <a:lumOff val="35000"/>
                </a:schemeClr>
              </a:solidFill>
            </a:endParaRPr>
          </a:p>
          <a:p>
            <a:pPr marL="285750" indent="-285750">
              <a:buFont typeface="Arial" panose="020B0604020202020204" pitchFamily="34" charset="0"/>
              <a:buChar char="•"/>
            </a:pPr>
            <a:r>
              <a:rPr lang="en-US" sz="2400" dirty="0">
                <a:solidFill>
                  <a:schemeClr val="tx1">
                    <a:lumMod val="65000"/>
                    <a:lumOff val="35000"/>
                  </a:schemeClr>
                </a:solidFill>
              </a:rPr>
              <a:t>This activity can be generalized to the deployment and publishing of any web application</a:t>
            </a:r>
          </a:p>
          <a:p>
            <a:pPr marL="285750" indent="-285750">
              <a:buFont typeface="Arial" panose="020B0604020202020204" pitchFamily="34" charset="0"/>
              <a:buChar char="•"/>
            </a:pPr>
            <a:r>
              <a:rPr lang="en-US" sz="2400" dirty="0">
                <a:solidFill>
                  <a:schemeClr val="tx1">
                    <a:lumMod val="65000"/>
                    <a:lumOff val="35000"/>
                  </a:schemeClr>
                </a:solidFill>
              </a:rPr>
              <a:t>We use Amazon Web Services as our host for this example</a:t>
            </a:r>
          </a:p>
          <a:p>
            <a:pPr marL="285750" indent="-285750">
              <a:buFont typeface="Arial" panose="020B0604020202020204" pitchFamily="34" charset="0"/>
              <a:buChar char="•"/>
            </a:pPr>
            <a:r>
              <a:rPr lang="en-US" sz="2400" dirty="0">
                <a:solidFill>
                  <a:schemeClr val="tx1">
                    <a:lumMod val="65000"/>
                    <a:lumOff val="35000"/>
                  </a:schemeClr>
                </a:solidFill>
              </a:rPr>
              <a:t>This activity assumes the participant has an existing AWS account where they will be able to create an EC2 instance to host a SMART on </a:t>
            </a:r>
            <a:r>
              <a:rPr lang="en-US" sz="2400" dirty="0" err="1">
                <a:solidFill>
                  <a:schemeClr val="tx1">
                    <a:lumMod val="65000"/>
                    <a:lumOff val="35000"/>
                  </a:schemeClr>
                </a:solidFill>
              </a:rPr>
              <a:t>FHIR</a:t>
            </a:r>
            <a:r>
              <a:rPr lang="en-US" sz="2400" dirty="0">
                <a:solidFill>
                  <a:schemeClr val="tx1">
                    <a:lumMod val="65000"/>
                    <a:lumOff val="35000"/>
                  </a:schemeClr>
                </a:solidFill>
              </a:rPr>
              <a:t> application</a:t>
            </a:r>
          </a:p>
          <a:p>
            <a:pPr marL="285750" indent="-285750">
              <a:buFont typeface="Arial" panose="020B0604020202020204" pitchFamily="34" charset="0"/>
              <a:buChar char="•"/>
            </a:pPr>
            <a:r>
              <a:rPr lang="en-US" sz="2400" dirty="0">
                <a:solidFill>
                  <a:schemeClr val="tx1">
                    <a:lumMod val="65000"/>
                    <a:lumOff val="35000"/>
                  </a:schemeClr>
                </a:solidFill>
              </a:rPr>
              <a:t>We use a Java web application as our SMART on </a:t>
            </a:r>
            <a:r>
              <a:rPr lang="en-US" sz="2400" dirty="0" err="1">
                <a:solidFill>
                  <a:schemeClr val="tx1">
                    <a:lumMod val="65000"/>
                    <a:lumOff val="35000"/>
                  </a:schemeClr>
                </a:solidFill>
              </a:rPr>
              <a:t>FHIR</a:t>
            </a:r>
            <a:r>
              <a:rPr lang="en-US" sz="2400" dirty="0">
                <a:solidFill>
                  <a:schemeClr val="tx1">
                    <a:lumMod val="65000"/>
                    <a:lumOff val="35000"/>
                  </a:schemeClr>
                </a:solidFill>
              </a:rPr>
              <a:t> application for this example</a:t>
            </a:r>
          </a:p>
          <a:p>
            <a:pPr marL="285750" indent="-285750">
              <a:buFont typeface="Arial" panose="020B0604020202020204" pitchFamily="34" charset="0"/>
              <a:buChar char="•"/>
            </a:pPr>
            <a:r>
              <a:rPr lang="en-US" sz="2400" baseline="0" dirty="0">
                <a:solidFill>
                  <a:schemeClr val="tx1">
                    <a:lumMod val="65000"/>
                    <a:lumOff val="35000"/>
                  </a:schemeClr>
                </a:solidFill>
              </a:rPr>
              <a:t>We use JBoss </a:t>
            </a:r>
            <a:r>
              <a:rPr lang="en-US" sz="2400" baseline="0" dirty="0" err="1">
                <a:solidFill>
                  <a:schemeClr val="tx1">
                    <a:lumMod val="65000"/>
                    <a:lumOff val="35000"/>
                  </a:schemeClr>
                </a:solidFill>
              </a:rPr>
              <a:t>Wildfly</a:t>
            </a:r>
            <a:r>
              <a:rPr lang="en-US" sz="2400" baseline="0" dirty="0">
                <a:solidFill>
                  <a:schemeClr val="tx1">
                    <a:lumMod val="65000"/>
                    <a:lumOff val="35000"/>
                  </a:schemeClr>
                </a:solidFill>
              </a:rPr>
              <a:t> as our application</a:t>
            </a:r>
          </a:p>
          <a:p>
            <a:pPr marL="285750" indent="-285750">
              <a:buFont typeface="Arial" panose="020B0604020202020204" pitchFamily="34" charset="0"/>
              <a:buChar char="•"/>
            </a:pPr>
            <a:r>
              <a:rPr lang="en-US" sz="2400" dirty="0">
                <a:solidFill>
                  <a:schemeClr val="tx1">
                    <a:lumMod val="65000"/>
                    <a:lumOff val="35000"/>
                  </a:schemeClr>
                </a:solidFill>
              </a:rPr>
              <a:t>After this activity the participants should be able to </a:t>
            </a:r>
          </a:p>
          <a:p>
            <a:pPr marL="742950" lvl="1" indent="-285750">
              <a:buFont typeface="Arial" panose="020B0604020202020204" pitchFamily="34" charset="0"/>
              <a:buChar char="•"/>
            </a:pPr>
            <a:r>
              <a:rPr lang="en-US" sz="2400" dirty="0">
                <a:solidFill>
                  <a:schemeClr val="tx1">
                    <a:lumMod val="65000"/>
                    <a:lumOff val="35000"/>
                  </a:schemeClr>
                </a:solidFill>
              </a:rPr>
              <a:t>Create an AWS EC2 instance to host a SMART on </a:t>
            </a:r>
            <a:r>
              <a:rPr lang="en-US" sz="2400" dirty="0" err="1">
                <a:solidFill>
                  <a:schemeClr val="tx1">
                    <a:lumMod val="65000"/>
                    <a:lumOff val="35000"/>
                  </a:schemeClr>
                </a:solidFill>
              </a:rPr>
              <a:t>FHIR</a:t>
            </a:r>
            <a:r>
              <a:rPr lang="en-US" sz="2400" dirty="0">
                <a:solidFill>
                  <a:schemeClr val="tx1">
                    <a:lumMod val="65000"/>
                    <a:lumOff val="35000"/>
                  </a:schemeClr>
                </a:solidFill>
              </a:rPr>
              <a:t> application</a:t>
            </a:r>
          </a:p>
          <a:p>
            <a:pPr marL="742950" lvl="1" indent="-285750">
              <a:buFont typeface="Arial" panose="020B0604020202020204" pitchFamily="34" charset="0"/>
              <a:buChar char="•"/>
            </a:pPr>
            <a:r>
              <a:rPr lang="en-US" sz="2400" dirty="0">
                <a:solidFill>
                  <a:schemeClr val="tx1">
                    <a:lumMod val="65000"/>
                    <a:lumOff val="35000"/>
                  </a:schemeClr>
                </a:solidFill>
              </a:rPr>
              <a:t>Deploy a SMART on </a:t>
            </a:r>
            <a:r>
              <a:rPr lang="en-US" sz="2400" dirty="0" err="1">
                <a:solidFill>
                  <a:schemeClr val="tx1">
                    <a:lumMod val="65000"/>
                    <a:lumOff val="35000"/>
                  </a:schemeClr>
                </a:solidFill>
              </a:rPr>
              <a:t>FHIR</a:t>
            </a:r>
            <a:r>
              <a:rPr lang="en-US" sz="2400" dirty="0">
                <a:solidFill>
                  <a:schemeClr val="tx1">
                    <a:lumMod val="65000"/>
                    <a:lumOff val="35000"/>
                  </a:schemeClr>
                </a:solidFill>
              </a:rPr>
              <a:t> application to that environment</a:t>
            </a:r>
          </a:p>
          <a:p>
            <a:pPr marL="742950" lvl="1" indent="-285750">
              <a:buFont typeface="Arial" panose="020B0604020202020204" pitchFamily="34" charset="0"/>
              <a:buChar char="•"/>
            </a:pPr>
            <a:r>
              <a:rPr lang="en-US" sz="2400" dirty="0">
                <a:solidFill>
                  <a:schemeClr val="tx1">
                    <a:lumMod val="65000"/>
                    <a:lumOff val="35000"/>
                  </a:schemeClr>
                </a:solidFill>
              </a:rPr>
              <a:t>Manage the availability of that application (e.g. make the application publicly available or limit access to a specified set of clients) </a:t>
            </a:r>
          </a:p>
          <a:p>
            <a:pPr marL="742950" lvl="1" indent="-285750">
              <a:buFont typeface="Arial" panose="020B0604020202020204" pitchFamily="34" charset="0"/>
              <a:buChar char="•"/>
            </a:pPr>
            <a:r>
              <a:rPr lang="en-US" sz="2400" dirty="0">
                <a:solidFill>
                  <a:schemeClr val="tx1">
                    <a:lumMod val="65000"/>
                    <a:lumOff val="35000"/>
                  </a:schemeClr>
                </a:solidFill>
              </a:rPr>
              <a:t>Test and confirm the availability of our newly deployed application</a:t>
            </a:r>
          </a:p>
        </p:txBody>
      </p:sp>
      <p:sp>
        <p:nvSpPr>
          <p:cNvPr id="6" name="TextBox 5">
            <a:extLst>
              <a:ext uri="{FF2B5EF4-FFF2-40B4-BE49-F238E27FC236}">
                <a16:creationId xmlns:a16="http://schemas.microsoft.com/office/drawing/2014/main" id="{8A66C4BD-EB60-EB4E-DC47-5405E24038A4}"/>
              </a:ext>
            </a:extLst>
          </p:cNvPr>
          <p:cNvSpPr txBox="1"/>
          <p:nvPr/>
        </p:nvSpPr>
        <p:spPr>
          <a:xfrm>
            <a:off x="609600" y="142402"/>
            <a:ext cx="10363200" cy="646331"/>
          </a:xfrm>
          <a:prstGeom prst="rect">
            <a:avLst/>
          </a:prstGeom>
          <a:noFill/>
        </p:spPr>
        <p:txBody>
          <a:bodyPr wrap="square">
            <a:spAutoFit/>
          </a:bodyPr>
          <a:lstStyle/>
          <a:p>
            <a:r>
              <a:rPr lang="en-US" sz="3600" dirty="0">
                <a:solidFill>
                  <a:schemeClr val="accent4">
                    <a:lumMod val="75000"/>
                  </a:schemeClr>
                </a:solidFill>
              </a:rPr>
              <a:t>Introduction</a:t>
            </a:r>
            <a:endParaRPr lang="en-US" sz="2800" baseline="0" dirty="0">
              <a:solidFill>
                <a:schemeClr val="accent4">
                  <a:lumMod val="75000"/>
                </a:schemeClr>
              </a:solidFill>
            </a:endParaRPr>
          </a:p>
        </p:txBody>
      </p:sp>
    </p:spTree>
    <p:extLst>
      <p:ext uri="{BB962C8B-B14F-4D97-AF65-F5344CB8AC3E}">
        <p14:creationId xmlns:p14="http://schemas.microsoft.com/office/powerpoint/2010/main" val="2259357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6</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533400" y="136525"/>
            <a:ext cx="10363200" cy="1200329"/>
          </a:xfrm>
          <a:prstGeom prst="rect">
            <a:avLst/>
          </a:prstGeom>
          <a:noFill/>
        </p:spPr>
        <p:txBody>
          <a:bodyPr wrap="square">
            <a:spAutoFit/>
          </a:bodyPr>
          <a:lstStyle/>
          <a:p>
            <a:r>
              <a:rPr lang="en-US" sz="3600" dirty="0">
                <a:solidFill>
                  <a:schemeClr val="accent4">
                    <a:lumMod val="75000"/>
                  </a:schemeClr>
                </a:solidFill>
              </a:rPr>
              <a:t>Part 1: Create an AWS ECW Instance to host our SMART on </a:t>
            </a:r>
            <a:r>
              <a:rPr lang="en-US" sz="3600" dirty="0" err="1">
                <a:solidFill>
                  <a:schemeClr val="accent4">
                    <a:lumMod val="75000"/>
                  </a:schemeClr>
                </a:solidFill>
              </a:rPr>
              <a:t>FHIR</a:t>
            </a:r>
            <a:r>
              <a:rPr lang="en-US" sz="3600" dirty="0">
                <a:solidFill>
                  <a:schemeClr val="accent4">
                    <a:lumMod val="75000"/>
                  </a:schemeClr>
                </a:solidFill>
              </a:rPr>
              <a:t> application</a:t>
            </a:r>
          </a:p>
        </p:txBody>
      </p:sp>
      <p:sp>
        <p:nvSpPr>
          <p:cNvPr id="5" name="TextBox 4">
            <a:extLst>
              <a:ext uri="{FF2B5EF4-FFF2-40B4-BE49-F238E27FC236}">
                <a16:creationId xmlns:a16="http://schemas.microsoft.com/office/drawing/2014/main" id="{4C9534DC-754B-C15D-CEDA-8B9A6F8A0571}"/>
              </a:ext>
            </a:extLst>
          </p:cNvPr>
          <p:cNvSpPr txBox="1"/>
          <p:nvPr/>
        </p:nvSpPr>
        <p:spPr>
          <a:xfrm>
            <a:off x="533400" y="2438400"/>
            <a:ext cx="10820400" cy="830997"/>
          </a:xfrm>
          <a:prstGeom prst="rect">
            <a:avLst/>
          </a:prstGeom>
          <a:noFill/>
        </p:spPr>
        <p:txBody>
          <a:bodyPr wrap="square">
            <a:spAutoFit/>
          </a:bodyPr>
          <a:lstStyle/>
          <a:p>
            <a:pPr algn="ctr"/>
            <a:r>
              <a:rPr lang="en-US" sz="2400" dirty="0">
                <a:solidFill>
                  <a:schemeClr val="tx1">
                    <a:lumMod val="65000"/>
                    <a:lumOff val="35000"/>
                  </a:schemeClr>
                </a:solidFill>
              </a:rPr>
              <a:t>In this section we will describe how to create an AWS EC2 instance to host our SMART on </a:t>
            </a:r>
            <a:r>
              <a:rPr lang="en-US" sz="2400" dirty="0" err="1">
                <a:solidFill>
                  <a:schemeClr val="tx1">
                    <a:lumMod val="65000"/>
                    <a:lumOff val="35000"/>
                  </a:schemeClr>
                </a:solidFill>
              </a:rPr>
              <a:t>FHIR</a:t>
            </a:r>
            <a:r>
              <a:rPr lang="en-US" sz="2400" dirty="0">
                <a:solidFill>
                  <a:schemeClr val="tx1">
                    <a:lumMod val="65000"/>
                    <a:lumOff val="35000"/>
                  </a:schemeClr>
                </a:solidFill>
              </a:rPr>
              <a:t> Application</a:t>
            </a:r>
          </a:p>
        </p:txBody>
      </p:sp>
    </p:spTree>
    <p:extLst>
      <p:ext uri="{BB962C8B-B14F-4D97-AF65-F5344CB8AC3E}">
        <p14:creationId xmlns:p14="http://schemas.microsoft.com/office/powerpoint/2010/main" val="1072743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7</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533400" y="136525"/>
            <a:ext cx="10363200" cy="646331"/>
          </a:xfrm>
          <a:prstGeom prst="rect">
            <a:avLst/>
          </a:prstGeom>
          <a:noFill/>
        </p:spPr>
        <p:txBody>
          <a:bodyPr wrap="square">
            <a:spAutoFit/>
          </a:bodyPr>
          <a:lstStyle/>
          <a:p>
            <a:r>
              <a:rPr lang="en-US" sz="3600" dirty="0">
                <a:solidFill>
                  <a:schemeClr val="accent4">
                    <a:lumMod val="75000"/>
                  </a:schemeClr>
                </a:solidFill>
              </a:rPr>
              <a:t>Create an AWS EC2 Instance</a:t>
            </a:r>
          </a:p>
        </p:txBody>
      </p:sp>
      <p:sp>
        <p:nvSpPr>
          <p:cNvPr id="8" name="Rectangle 7">
            <a:extLst>
              <a:ext uri="{FF2B5EF4-FFF2-40B4-BE49-F238E27FC236}">
                <a16:creationId xmlns:a16="http://schemas.microsoft.com/office/drawing/2014/main" id="{1BFC5DD6-857C-A510-3975-AE8AC7BE9DBF}"/>
              </a:ext>
            </a:extLst>
          </p:cNvPr>
          <p:cNvSpPr/>
          <p:nvPr/>
        </p:nvSpPr>
        <p:spPr>
          <a:xfrm>
            <a:off x="0" y="59436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EFD2298-2EDC-2990-2DCE-345A7B665387}"/>
              </a:ext>
            </a:extLst>
          </p:cNvPr>
          <p:cNvPicPr>
            <a:picLocks noChangeAspect="1"/>
          </p:cNvPicPr>
          <p:nvPr/>
        </p:nvPicPr>
        <p:blipFill>
          <a:blip r:embed="rId3"/>
          <a:stretch>
            <a:fillRect/>
          </a:stretch>
        </p:blipFill>
        <p:spPr>
          <a:xfrm>
            <a:off x="1170405" y="826154"/>
            <a:ext cx="9752968" cy="5700401"/>
          </a:xfrm>
          <a:prstGeom prst="rect">
            <a:avLst/>
          </a:prstGeom>
        </p:spPr>
      </p:pic>
    </p:spTree>
    <p:extLst>
      <p:ext uri="{BB962C8B-B14F-4D97-AF65-F5344CB8AC3E}">
        <p14:creationId xmlns:p14="http://schemas.microsoft.com/office/powerpoint/2010/main" val="213460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8</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533400" y="104711"/>
            <a:ext cx="10363200" cy="646331"/>
          </a:xfrm>
          <a:prstGeom prst="rect">
            <a:avLst/>
          </a:prstGeom>
          <a:noFill/>
        </p:spPr>
        <p:txBody>
          <a:bodyPr wrap="square">
            <a:spAutoFit/>
          </a:bodyPr>
          <a:lstStyle/>
          <a:p>
            <a:r>
              <a:rPr lang="en-US" sz="3600" dirty="0">
                <a:solidFill>
                  <a:schemeClr val="accent4">
                    <a:lumMod val="75000"/>
                  </a:schemeClr>
                </a:solidFill>
              </a:rPr>
              <a:t>Configure the New EC2 Instance</a:t>
            </a:r>
          </a:p>
        </p:txBody>
      </p:sp>
      <p:pic>
        <p:nvPicPr>
          <p:cNvPr id="7" name="Picture 6">
            <a:extLst>
              <a:ext uri="{FF2B5EF4-FFF2-40B4-BE49-F238E27FC236}">
                <a16:creationId xmlns:a16="http://schemas.microsoft.com/office/drawing/2014/main" id="{1A57CE9E-6F8A-831E-95D1-33E55F352919}"/>
              </a:ext>
            </a:extLst>
          </p:cNvPr>
          <p:cNvPicPr>
            <a:picLocks noChangeAspect="1"/>
          </p:cNvPicPr>
          <p:nvPr/>
        </p:nvPicPr>
        <p:blipFill>
          <a:blip r:embed="rId3"/>
          <a:stretch>
            <a:fillRect/>
          </a:stretch>
        </p:blipFill>
        <p:spPr>
          <a:xfrm>
            <a:off x="4174524" y="892727"/>
            <a:ext cx="5350476" cy="1179261"/>
          </a:xfrm>
          <a:prstGeom prst="rect">
            <a:avLst/>
          </a:prstGeom>
          <a:ln w="31750">
            <a:solidFill>
              <a:schemeClr val="bg1">
                <a:lumMod val="85000"/>
              </a:schemeClr>
            </a:solidFill>
          </a:ln>
        </p:spPr>
      </p:pic>
      <p:pic>
        <p:nvPicPr>
          <p:cNvPr id="9" name="Picture 8">
            <a:extLst>
              <a:ext uri="{FF2B5EF4-FFF2-40B4-BE49-F238E27FC236}">
                <a16:creationId xmlns:a16="http://schemas.microsoft.com/office/drawing/2014/main" id="{196F9AC0-5A24-5662-BD5C-4B9909D93466}"/>
              </a:ext>
            </a:extLst>
          </p:cNvPr>
          <p:cNvPicPr>
            <a:picLocks noChangeAspect="1"/>
          </p:cNvPicPr>
          <p:nvPr/>
        </p:nvPicPr>
        <p:blipFill>
          <a:blip r:embed="rId4"/>
          <a:stretch>
            <a:fillRect/>
          </a:stretch>
        </p:blipFill>
        <p:spPr>
          <a:xfrm>
            <a:off x="4174525" y="2091070"/>
            <a:ext cx="5883875" cy="835824"/>
          </a:xfrm>
          <a:prstGeom prst="rect">
            <a:avLst/>
          </a:prstGeom>
          <a:ln w="31750">
            <a:solidFill>
              <a:schemeClr val="bg1">
                <a:lumMod val="85000"/>
              </a:schemeClr>
            </a:solidFill>
          </a:ln>
        </p:spPr>
      </p:pic>
      <p:pic>
        <p:nvPicPr>
          <p:cNvPr id="11" name="Picture 10">
            <a:extLst>
              <a:ext uri="{FF2B5EF4-FFF2-40B4-BE49-F238E27FC236}">
                <a16:creationId xmlns:a16="http://schemas.microsoft.com/office/drawing/2014/main" id="{30DC8DE7-0072-6383-929B-DED7B9D8C9DB}"/>
              </a:ext>
            </a:extLst>
          </p:cNvPr>
          <p:cNvPicPr>
            <a:picLocks noChangeAspect="1"/>
          </p:cNvPicPr>
          <p:nvPr/>
        </p:nvPicPr>
        <p:blipFill>
          <a:blip r:embed="rId5"/>
          <a:stretch>
            <a:fillRect/>
          </a:stretch>
        </p:blipFill>
        <p:spPr>
          <a:xfrm>
            <a:off x="4174525" y="4074377"/>
            <a:ext cx="5883875" cy="1792685"/>
          </a:xfrm>
          <a:prstGeom prst="rect">
            <a:avLst/>
          </a:prstGeom>
          <a:ln w="31750">
            <a:solidFill>
              <a:schemeClr val="bg1">
                <a:lumMod val="85000"/>
              </a:schemeClr>
            </a:solidFill>
          </a:ln>
        </p:spPr>
      </p:pic>
      <p:sp>
        <p:nvSpPr>
          <p:cNvPr id="12" name="Rectangle 11">
            <a:extLst>
              <a:ext uri="{FF2B5EF4-FFF2-40B4-BE49-F238E27FC236}">
                <a16:creationId xmlns:a16="http://schemas.microsoft.com/office/drawing/2014/main" id="{5C28D7D6-51A4-3BE8-3B3E-236328016FE9}"/>
              </a:ext>
            </a:extLst>
          </p:cNvPr>
          <p:cNvSpPr/>
          <p:nvPr/>
        </p:nvSpPr>
        <p:spPr>
          <a:xfrm>
            <a:off x="0" y="59436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F1F1AC0-80B6-05AD-FF3D-664670162160}"/>
              </a:ext>
            </a:extLst>
          </p:cNvPr>
          <p:cNvPicPr>
            <a:picLocks noChangeAspect="1"/>
          </p:cNvPicPr>
          <p:nvPr/>
        </p:nvPicPr>
        <p:blipFill>
          <a:blip r:embed="rId6"/>
          <a:stretch>
            <a:fillRect/>
          </a:stretch>
        </p:blipFill>
        <p:spPr>
          <a:xfrm>
            <a:off x="4174525" y="5915024"/>
            <a:ext cx="4772025" cy="647700"/>
          </a:xfrm>
          <a:prstGeom prst="rect">
            <a:avLst/>
          </a:prstGeom>
          <a:ln w="31750">
            <a:solidFill>
              <a:schemeClr val="bg1">
                <a:lumMod val="85000"/>
              </a:schemeClr>
            </a:solidFill>
          </a:ln>
        </p:spPr>
      </p:pic>
      <p:pic>
        <p:nvPicPr>
          <p:cNvPr id="16" name="Picture 15">
            <a:extLst>
              <a:ext uri="{FF2B5EF4-FFF2-40B4-BE49-F238E27FC236}">
                <a16:creationId xmlns:a16="http://schemas.microsoft.com/office/drawing/2014/main" id="{E7FF6B29-D238-D5AB-723A-D35E783372F6}"/>
              </a:ext>
            </a:extLst>
          </p:cNvPr>
          <p:cNvPicPr>
            <a:picLocks noChangeAspect="1"/>
          </p:cNvPicPr>
          <p:nvPr/>
        </p:nvPicPr>
        <p:blipFill>
          <a:blip r:embed="rId7"/>
          <a:stretch>
            <a:fillRect/>
          </a:stretch>
        </p:blipFill>
        <p:spPr>
          <a:xfrm>
            <a:off x="4174525" y="2957522"/>
            <a:ext cx="7010400" cy="1086227"/>
          </a:xfrm>
          <a:prstGeom prst="rect">
            <a:avLst/>
          </a:prstGeom>
          <a:ln w="31750">
            <a:solidFill>
              <a:schemeClr val="bg1">
                <a:lumMod val="85000"/>
              </a:schemeClr>
            </a:solidFill>
          </a:ln>
        </p:spPr>
      </p:pic>
      <p:sp>
        <p:nvSpPr>
          <p:cNvPr id="17" name="TextBox 16">
            <a:extLst>
              <a:ext uri="{FF2B5EF4-FFF2-40B4-BE49-F238E27FC236}">
                <a16:creationId xmlns:a16="http://schemas.microsoft.com/office/drawing/2014/main" id="{25FED62C-1FE5-B464-44B4-6A814FA80F27}"/>
              </a:ext>
            </a:extLst>
          </p:cNvPr>
          <p:cNvSpPr txBox="1"/>
          <p:nvPr/>
        </p:nvSpPr>
        <p:spPr>
          <a:xfrm>
            <a:off x="1" y="780046"/>
            <a:ext cx="4038600" cy="38374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rPr>
              <a:t>Give your instance a name</a:t>
            </a:r>
          </a:p>
        </p:txBody>
      </p:sp>
      <p:sp>
        <p:nvSpPr>
          <p:cNvPr id="18" name="TextBox 17">
            <a:extLst>
              <a:ext uri="{FF2B5EF4-FFF2-40B4-BE49-F238E27FC236}">
                <a16:creationId xmlns:a16="http://schemas.microsoft.com/office/drawing/2014/main" id="{F116A55F-B742-436F-324D-2804853BA82E}"/>
              </a:ext>
            </a:extLst>
          </p:cNvPr>
          <p:cNvSpPr txBox="1"/>
          <p:nvPr/>
        </p:nvSpPr>
        <p:spPr>
          <a:xfrm>
            <a:off x="6179" y="2119950"/>
            <a:ext cx="4174525"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rPr>
              <a:t>Select the Machine</a:t>
            </a:r>
          </a:p>
          <a:p>
            <a:pPr marL="742950" lvl="1" indent="-285750">
              <a:buFont typeface="Arial" panose="020B0604020202020204" pitchFamily="34" charset="0"/>
              <a:buChar char="•"/>
            </a:pPr>
            <a:r>
              <a:rPr lang="en-US" dirty="0">
                <a:solidFill>
                  <a:schemeClr val="tx1">
                    <a:lumMod val="65000"/>
                    <a:lumOff val="35000"/>
                  </a:schemeClr>
                </a:solidFill>
              </a:rPr>
              <a:t>For this example we are using Windows Server 2022 Base</a:t>
            </a:r>
          </a:p>
          <a:p>
            <a:pPr marL="285750" indent="-285750">
              <a:buFont typeface="Arial" panose="020B0604020202020204" pitchFamily="34" charset="0"/>
              <a:buChar char="•"/>
            </a:pPr>
            <a:r>
              <a:rPr lang="en-US" dirty="0">
                <a:solidFill>
                  <a:schemeClr val="tx1">
                    <a:lumMod val="65000"/>
                    <a:lumOff val="35000"/>
                  </a:schemeClr>
                </a:solidFill>
              </a:rPr>
              <a:t>Select the Type</a:t>
            </a:r>
          </a:p>
          <a:p>
            <a:pPr marL="742950" lvl="1" indent="-285750">
              <a:buFont typeface="Arial" panose="020B0604020202020204" pitchFamily="34" charset="0"/>
              <a:buChar char="•"/>
            </a:pPr>
            <a:r>
              <a:rPr lang="en-US" dirty="0">
                <a:solidFill>
                  <a:schemeClr val="tx1">
                    <a:lumMod val="65000"/>
                    <a:lumOff val="35000"/>
                  </a:schemeClr>
                </a:solidFill>
              </a:rPr>
              <a:t>For this example we are using t3.large</a:t>
            </a:r>
          </a:p>
        </p:txBody>
      </p:sp>
      <p:sp>
        <p:nvSpPr>
          <p:cNvPr id="19" name="TextBox 18">
            <a:extLst>
              <a:ext uri="{FF2B5EF4-FFF2-40B4-BE49-F238E27FC236}">
                <a16:creationId xmlns:a16="http://schemas.microsoft.com/office/drawing/2014/main" id="{B9CB8395-E68E-B076-FF51-B1DCD7A26051}"/>
              </a:ext>
            </a:extLst>
          </p:cNvPr>
          <p:cNvSpPr txBox="1"/>
          <p:nvPr/>
        </p:nvSpPr>
        <p:spPr>
          <a:xfrm>
            <a:off x="-1" y="4072325"/>
            <a:ext cx="4174526"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rPr>
              <a:t>Create a key pair</a:t>
            </a:r>
          </a:p>
          <a:p>
            <a:pPr marL="742950" lvl="1" indent="-285750">
              <a:buFont typeface="Arial" panose="020B0604020202020204" pitchFamily="34" charset="0"/>
              <a:buChar char="•"/>
            </a:pPr>
            <a:r>
              <a:rPr lang="en-US" dirty="0">
                <a:solidFill>
                  <a:schemeClr val="tx1">
                    <a:lumMod val="65000"/>
                    <a:lumOff val="35000"/>
                  </a:schemeClr>
                </a:solidFill>
              </a:rPr>
              <a:t>This will be used to generate your admin password</a:t>
            </a:r>
          </a:p>
          <a:p>
            <a:pPr marL="742950" lvl="1" indent="-285750">
              <a:buFont typeface="Arial" panose="020B0604020202020204" pitchFamily="34" charset="0"/>
              <a:buChar char="•"/>
            </a:pPr>
            <a:r>
              <a:rPr lang="en-US" dirty="0">
                <a:solidFill>
                  <a:schemeClr val="tx1">
                    <a:lumMod val="65000"/>
                    <a:lumOff val="35000"/>
                  </a:schemeClr>
                </a:solidFill>
              </a:rPr>
              <a:t>This will download a key file, be sure to save it in a safe place</a:t>
            </a:r>
          </a:p>
        </p:txBody>
      </p:sp>
      <p:sp>
        <p:nvSpPr>
          <p:cNvPr id="20" name="TextBox 19">
            <a:extLst>
              <a:ext uri="{FF2B5EF4-FFF2-40B4-BE49-F238E27FC236}">
                <a16:creationId xmlns:a16="http://schemas.microsoft.com/office/drawing/2014/main" id="{4DC31C8F-5043-D550-EB3E-760FAED29E8B}"/>
              </a:ext>
            </a:extLst>
          </p:cNvPr>
          <p:cNvSpPr txBox="1"/>
          <p:nvPr/>
        </p:nvSpPr>
        <p:spPr>
          <a:xfrm>
            <a:off x="51485" y="5858470"/>
            <a:ext cx="4114801"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rPr>
              <a:t>Limit RDP access</a:t>
            </a:r>
          </a:p>
          <a:p>
            <a:pPr marL="742950" lvl="1" indent="-285750">
              <a:buFont typeface="Arial" panose="020B0604020202020204" pitchFamily="34" charset="0"/>
              <a:buChar char="•"/>
            </a:pPr>
            <a:r>
              <a:rPr lang="en-US" dirty="0">
                <a:solidFill>
                  <a:schemeClr val="tx1">
                    <a:lumMod val="65000"/>
                    <a:lumOff val="35000"/>
                  </a:schemeClr>
                </a:solidFill>
              </a:rPr>
              <a:t>I’m only allowing RDP access from my localhost</a:t>
            </a:r>
          </a:p>
        </p:txBody>
      </p:sp>
      <p:pic>
        <p:nvPicPr>
          <p:cNvPr id="22" name="Picture 21">
            <a:extLst>
              <a:ext uri="{FF2B5EF4-FFF2-40B4-BE49-F238E27FC236}">
                <a16:creationId xmlns:a16="http://schemas.microsoft.com/office/drawing/2014/main" id="{348D2CD0-6E6D-A9D1-D230-54D5BC1C41AC}"/>
              </a:ext>
            </a:extLst>
          </p:cNvPr>
          <p:cNvPicPr>
            <a:picLocks noChangeAspect="1"/>
          </p:cNvPicPr>
          <p:nvPr/>
        </p:nvPicPr>
        <p:blipFill>
          <a:blip r:embed="rId8"/>
          <a:stretch>
            <a:fillRect/>
          </a:stretch>
        </p:blipFill>
        <p:spPr>
          <a:xfrm>
            <a:off x="9194200" y="5953639"/>
            <a:ext cx="1990725" cy="590550"/>
          </a:xfrm>
          <a:prstGeom prst="rect">
            <a:avLst/>
          </a:prstGeom>
        </p:spPr>
      </p:pic>
      <p:sp>
        <p:nvSpPr>
          <p:cNvPr id="23" name="TextBox 22">
            <a:extLst>
              <a:ext uri="{FF2B5EF4-FFF2-40B4-BE49-F238E27FC236}">
                <a16:creationId xmlns:a16="http://schemas.microsoft.com/office/drawing/2014/main" id="{3D2212C5-A9B9-E21B-19D9-4CA44BBD5AF8}"/>
              </a:ext>
            </a:extLst>
          </p:cNvPr>
          <p:cNvSpPr txBox="1"/>
          <p:nvPr/>
        </p:nvSpPr>
        <p:spPr>
          <a:xfrm>
            <a:off x="9220200" y="6488668"/>
            <a:ext cx="4038599" cy="369332"/>
          </a:xfrm>
          <a:prstGeom prst="rect">
            <a:avLst/>
          </a:prstGeom>
          <a:noFill/>
        </p:spPr>
        <p:txBody>
          <a:bodyPr wrap="square" rtlCol="0">
            <a:spAutoFit/>
          </a:bodyPr>
          <a:lstStyle/>
          <a:p>
            <a:r>
              <a:rPr lang="en-US" dirty="0">
                <a:solidFill>
                  <a:schemeClr val="tx1">
                    <a:lumMod val="65000"/>
                    <a:lumOff val="35000"/>
                  </a:schemeClr>
                </a:solidFill>
              </a:rPr>
              <a:t>When you’re done, Launch</a:t>
            </a:r>
          </a:p>
        </p:txBody>
      </p:sp>
    </p:spTree>
    <p:extLst>
      <p:ext uri="{BB962C8B-B14F-4D97-AF65-F5344CB8AC3E}">
        <p14:creationId xmlns:p14="http://schemas.microsoft.com/office/powerpoint/2010/main" val="3788163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9</a:t>
            </a:fld>
            <a:endParaRPr lang="en-US" dirty="0">
              <a:solidFill>
                <a:schemeClr val="tx2"/>
              </a:solidFill>
            </a:endParaRPr>
          </a:p>
        </p:txBody>
      </p:sp>
      <p:sp>
        <p:nvSpPr>
          <p:cNvPr id="6" name="TextBox 5">
            <a:extLst>
              <a:ext uri="{FF2B5EF4-FFF2-40B4-BE49-F238E27FC236}">
                <a16:creationId xmlns:a16="http://schemas.microsoft.com/office/drawing/2014/main" id="{8A66C4BD-EB60-EB4E-DC47-5405E24038A4}"/>
              </a:ext>
            </a:extLst>
          </p:cNvPr>
          <p:cNvSpPr txBox="1"/>
          <p:nvPr/>
        </p:nvSpPr>
        <p:spPr>
          <a:xfrm>
            <a:off x="533400" y="136525"/>
            <a:ext cx="10363200" cy="646331"/>
          </a:xfrm>
          <a:prstGeom prst="rect">
            <a:avLst/>
          </a:prstGeom>
          <a:noFill/>
        </p:spPr>
        <p:txBody>
          <a:bodyPr wrap="square">
            <a:spAutoFit/>
          </a:bodyPr>
          <a:lstStyle/>
          <a:p>
            <a:r>
              <a:rPr lang="en-US" sz="3600" dirty="0">
                <a:solidFill>
                  <a:schemeClr val="accent4">
                    <a:lumMod val="75000"/>
                  </a:schemeClr>
                </a:solidFill>
              </a:rPr>
              <a:t>Get the Windows Password: Screen 1 of 2</a:t>
            </a:r>
          </a:p>
        </p:txBody>
      </p:sp>
      <p:sp>
        <p:nvSpPr>
          <p:cNvPr id="8" name="Rectangle 7">
            <a:extLst>
              <a:ext uri="{FF2B5EF4-FFF2-40B4-BE49-F238E27FC236}">
                <a16:creationId xmlns:a16="http://schemas.microsoft.com/office/drawing/2014/main" id="{2C80AD3F-864E-9450-1C98-FFE44BE366AA}"/>
              </a:ext>
            </a:extLst>
          </p:cNvPr>
          <p:cNvSpPr/>
          <p:nvPr/>
        </p:nvSpPr>
        <p:spPr>
          <a:xfrm>
            <a:off x="0" y="59436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6B6D9FA-99C2-6084-5A88-5F6929DCE7BD}"/>
              </a:ext>
            </a:extLst>
          </p:cNvPr>
          <p:cNvPicPr>
            <a:picLocks noChangeAspect="1"/>
          </p:cNvPicPr>
          <p:nvPr/>
        </p:nvPicPr>
        <p:blipFill>
          <a:blip r:embed="rId3"/>
          <a:stretch>
            <a:fillRect/>
          </a:stretch>
        </p:blipFill>
        <p:spPr>
          <a:xfrm>
            <a:off x="1092598" y="782856"/>
            <a:ext cx="9534480" cy="6008940"/>
          </a:xfrm>
          <a:prstGeom prst="rect">
            <a:avLst/>
          </a:prstGeom>
        </p:spPr>
      </p:pic>
    </p:spTree>
    <p:extLst>
      <p:ext uri="{BB962C8B-B14F-4D97-AF65-F5344CB8AC3E}">
        <p14:creationId xmlns:p14="http://schemas.microsoft.com/office/powerpoint/2010/main" val="1861328385"/>
      </p:ext>
    </p:extLst>
  </p:cSld>
  <p:clrMapOvr>
    <a:masterClrMapping/>
  </p:clrMapOvr>
</p:sld>
</file>

<file path=ppt/theme/theme1.xml><?xml version="1.0" encoding="utf-8"?>
<a:theme xmlns:a="http://schemas.openxmlformats.org/drawingml/2006/main" name="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F43560F-0883-BE4A-95BC-09F598A3435E}" vid="{41AD6B83-0A02-A244-B8A2-67EB7FEDF4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1cc76c84-aaa5-4876-b18a-aff10d6398af">
      <UserInfo>
        <DisplayName>Steve Carey</DisplayName>
        <AccountId>549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3DB868F8BDE94CB45909346E37902F" ma:contentTypeVersion="11" ma:contentTypeDescription="Create a new document." ma:contentTypeScope="" ma:versionID="4060477e9adfd8ddd9496fcecee2d66f">
  <xsd:schema xmlns:xsd="http://www.w3.org/2001/XMLSchema" xmlns:xs="http://www.w3.org/2001/XMLSchema" xmlns:p="http://schemas.microsoft.com/office/2006/metadata/properties" xmlns:ns1="http://schemas.microsoft.com/sharepoint/v3" xmlns:ns2="b92e79c2-83b6-410f-acf9-e77d09951d84" xmlns:ns3="1cc76c84-aaa5-4876-b18a-aff10d6398af" targetNamespace="http://schemas.microsoft.com/office/2006/metadata/properties" ma:root="true" ma:fieldsID="3eace65861c7bb2e0e265a15e663fc4a" ns1:_="" ns2:_="" ns3:_="">
    <xsd:import namespace="http://schemas.microsoft.com/sharepoint/v3"/>
    <xsd:import namespace="b92e79c2-83b6-410f-acf9-e77d09951d84"/>
    <xsd:import namespace="1cc76c84-aaa5-4876-b18a-aff10d6398af"/>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92e79c2-83b6-410f-acf9-e77d09951d8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c76c84-aaa5-4876-b18a-aff10d6398a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7ABA91-5740-46C3-B031-15492AD47EB1}">
  <ds:schemaRefs>
    <ds:schemaRef ds:uri="http://schemas.microsoft.com/sharepoint/v3/contenttype/forms"/>
  </ds:schemaRefs>
</ds:datastoreItem>
</file>

<file path=customXml/itemProps2.xml><?xml version="1.0" encoding="utf-8"?>
<ds:datastoreItem xmlns:ds="http://schemas.openxmlformats.org/officeDocument/2006/customXml" ds:itemID="{11F38478-BC23-414D-AEB5-50E02851B6F3}">
  <ds:schemaRefs>
    <ds:schemaRef ds:uri="http://schemas.microsoft.com/office/2006/metadata/properties"/>
    <ds:schemaRef ds:uri="http://schemas.microsoft.com/office/infopath/2007/PartnerControls"/>
    <ds:schemaRef ds:uri="http://schemas.microsoft.com/sharepoint/v3"/>
    <ds:schemaRef ds:uri="1cc76c84-aaa5-4876-b18a-aff10d6398af"/>
  </ds:schemaRefs>
</ds:datastoreItem>
</file>

<file path=customXml/itemProps3.xml><?xml version="1.0" encoding="utf-8"?>
<ds:datastoreItem xmlns:ds="http://schemas.openxmlformats.org/officeDocument/2006/customXml" ds:itemID="{38AB224F-3DCE-4ABE-9388-38CB70E4F9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92e79c2-83b6-410f-acf9-e77d09951d84"/>
    <ds:schemaRef ds:uri="1cc76c84-aaa5-4876-b18a-aff10d6398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Cosmos Introduction</Template>
  <TotalTime>8446</TotalTime>
  <Words>2640</Words>
  <Application>Microsoft Office PowerPoint</Application>
  <PresentationFormat>Widescreen</PresentationFormat>
  <Paragraphs>329</Paragraphs>
  <Slides>35</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-apple-system</vt:lpstr>
      <vt:lpstr>Arial</vt:lpstr>
      <vt:lpstr>Calibri</vt:lpstr>
      <vt:lpstr>Office Theme</vt:lpstr>
      <vt:lpstr>PowerPoint Presentation</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Gresh</dc:creator>
  <cp:lastModifiedBy>John Gresh</cp:lastModifiedBy>
  <cp:revision>149</cp:revision>
  <dcterms:created xsi:type="dcterms:W3CDTF">2020-08-06T14:02:32Z</dcterms:created>
  <dcterms:modified xsi:type="dcterms:W3CDTF">2022-11-24T12:51:48Z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0x010100173DB868F8BDE94CB45909346E37902F</vt:lpwstr>
  </property>
</Properties>
</file>