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sldIdLst>
    <p:sldId id="277" r:id="rId5"/>
    <p:sldId id="352" r:id="rId6"/>
    <p:sldId id="325" r:id="rId7"/>
    <p:sldId id="380" r:id="rId8"/>
    <p:sldId id="388" r:id="rId9"/>
    <p:sldId id="379" r:id="rId10"/>
    <p:sldId id="381" r:id="rId11"/>
    <p:sldId id="33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B7"/>
    <a:srgbClr val="FFB71B"/>
    <a:srgbClr val="7B6755"/>
    <a:srgbClr val="60269D"/>
    <a:srgbClr val="A50063"/>
    <a:srgbClr val="6D6E70"/>
    <a:srgbClr val="779803"/>
    <a:srgbClr val="E87200"/>
    <a:srgbClr val="007CA4"/>
    <a:srgbClr val="003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3" autoAdjust="0"/>
    <p:restoredTop sz="70867" autoAdjust="0"/>
  </p:normalViewPr>
  <p:slideViewPr>
    <p:cSldViewPr snapToObjects="1">
      <p:cViewPr varScale="1">
        <p:scale>
          <a:sx n="62" d="100"/>
          <a:sy n="62" d="100"/>
        </p:scale>
        <p:origin x="1354"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Objects="1">
      <p:cViewPr varScale="1">
        <p:scale>
          <a:sx n="68" d="100"/>
          <a:sy n="68" d="100"/>
        </p:scale>
        <p:origin x="302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76FFE-0C74-1C48-ACFB-40CDB841E0FF}"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46209-2136-F44B-918E-10CBFA1D56FB}" type="slidenum">
              <a:rPr lang="en-US" smtClean="0"/>
              <a:t>‹#›</a:t>
            </a:fld>
            <a:endParaRPr lang="en-US"/>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F5C46209-2136-F44B-918E-10CBFA1D56FB}" type="slidenum">
              <a:rPr lang="en-US" smtClean="0"/>
              <a:t>1</a:t>
            </a:fld>
            <a:endParaRPr lang="en-US"/>
          </a:p>
        </p:txBody>
      </p:sp>
    </p:spTree>
    <p:extLst>
      <p:ext uri="{BB962C8B-B14F-4D97-AF65-F5344CB8AC3E}">
        <p14:creationId xmlns:p14="http://schemas.microsoft.com/office/powerpoint/2010/main" val="164934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concepts included in this presentation are trademarked including those shown here.  </a:t>
            </a:r>
          </a:p>
        </p:txBody>
      </p:sp>
      <p:sp>
        <p:nvSpPr>
          <p:cNvPr id="4" name="Slide Number Placeholder 3"/>
          <p:cNvSpPr>
            <a:spLocks noGrp="1"/>
          </p:cNvSpPr>
          <p:nvPr>
            <p:ph type="sldNum" sz="quarter" idx="5"/>
          </p:nvPr>
        </p:nvSpPr>
        <p:spPr/>
        <p:txBody>
          <a:bodyPr/>
          <a:lstStyle/>
          <a:p>
            <a:fld id="{F5C46209-2136-F44B-918E-10CBFA1D56FB}" type="slidenum">
              <a:rPr lang="en-US" smtClean="0"/>
              <a:t>2</a:t>
            </a:fld>
            <a:endParaRPr lang="en-US"/>
          </a:p>
        </p:txBody>
      </p:sp>
    </p:spTree>
    <p:extLst>
      <p:ext uri="{BB962C8B-B14F-4D97-AF65-F5344CB8AC3E}">
        <p14:creationId xmlns:p14="http://schemas.microsoft.com/office/powerpoint/2010/main" val="6550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a:t>
            </a:fld>
            <a:endParaRPr lang="en-US"/>
          </a:p>
        </p:txBody>
      </p:sp>
    </p:spTree>
    <p:extLst>
      <p:ext uri="{BB962C8B-B14F-4D97-AF65-F5344CB8AC3E}">
        <p14:creationId xmlns:p14="http://schemas.microsoft.com/office/powerpoint/2010/main" val="185482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7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96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58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429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8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77161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39450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38337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38694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96175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73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66407"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52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20359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94882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94882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94882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75983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342064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9436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80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348948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130079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7"/>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8"/>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66" r:id="rId5"/>
    <p:sldLayoutId id="2147483664" r:id="rId6"/>
    <p:sldLayoutId id="2147483665" r:id="rId7"/>
    <p:sldLayoutId id="2147483671" r:id="rId8"/>
    <p:sldLayoutId id="2147483667" r:id="rId9"/>
    <p:sldLayoutId id="2147483668" r:id="rId10"/>
    <p:sldLayoutId id="2147483669" r:id="rId11"/>
    <p:sldLayoutId id="2147483670" r:id="rId12"/>
    <p:sldLayoutId id="2147483673" r:id="rId13"/>
    <p:sldLayoutId id="2147483672" r:id="rId14"/>
    <p:sldLayoutId id="2147483674" r:id="rId15"/>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launch.smarthealthit.or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launch.smarthealthit.org/"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89A570-D2CD-B938-40E1-27224F4E68FB}"/>
              </a:ext>
            </a:extLst>
          </p:cNvPr>
          <p:cNvSpPr txBox="1"/>
          <p:nvPr/>
        </p:nvSpPr>
        <p:spPr>
          <a:xfrm>
            <a:off x="381000" y="1143000"/>
            <a:ext cx="7620000" cy="3046988"/>
          </a:xfrm>
          <a:prstGeom prst="rect">
            <a:avLst/>
          </a:prstGeom>
          <a:solidFill>
            <a:schemeClr val="accent4">
              <a:lumMod val="75000"/>
            </a:schemeClr>
          </a:solidFill>
        </p:spPr>
        <p:txBody>
          <a:bodyPr wrap="square" rtlCol="0">
            <a:spAutoFit/>
          </a:bodyPr>
          <a:lstStyle/>
          <a:p>
            <a:r>
              <a:rPr lang="en-US" sz="3600" dirty="0">
                <a:solidFill>
                  <a:schemeClr val="bg2">
                    <a:lumMod val="75000"/>
                  </a:schemeClr>
                </a:solidFill>
              </a:rPr>
              <a:t>Activity 3: Launch an Implementation of the </a:t>
            </a:r>
            <a:r>
              <a:rPr lang="en-US" sz="3600" dirty="0" err="1">
                <a:solidFill>
                  <a:schemeClr val="bg2">
                    <a:lumMod val="75000"/>
                  </a:schemeClr>
                </a:solidFill>
              </a:rPr>
              <a:t>hiv-cds</a:t>
            </a:r>
            <a:r>
              <a:rPr lang="en-US" sz="3600" dirty="0">
                <a:solidFill>
                  <a:schemeClr val="bg2">
                    <a:lumMod val="75000"/>
                  </a:schemeClr>
                </a:solidFill>
              </a:rPr>
              <a:t> Questionnaire</a:t>
            </a:r>
          </a:p>
          <a:p>
            <a:endParaRPr lang="en-US" sz="2400" dirty="0">
              <a:solidFill>
                <a:schemeClr val="bg2">
                  <a:lumMod val="75000"/>
                </a:schemeClr>
              </a:solidFill>
            </a:endParaRPr>
          </a:p>
          <a:p>
            <a:pPr marL="285750" indent="-285750">
              <a:buFont typeface="Arial" panose="020B0604020202020204" pitchFamily="34" charset="0"/>
              <a:buChar char="•"/>
            </a:pPr>
            <a:r>
              <a:rPr lang="en-US" sz="2400" dirty="0">
                <a:solidFill>
                  <a:schemeClr val="bg2">
                    <a:lumMod val="75000"/>
                  </a:schemeClr>
                </a:solidFill>
              </a:rPr>
              <a:t>For this activity we will use the smart-on-</a:t>
            </a:r>
            <a:r>
              <a:rPr lang="en-US" sz="2400" dirty="0" err="1">
                <a:solidFill>
                  <a:schemeClr val="bg2">
                    <a:lumMod val="75000"/>
                  </a:schemeClr>
                </a:solidFill>
              </a:rPr>
              <a:t>fhir</a:t>
            </a:r>
            <a:r>
              <a:rPr lang="en-US" sz="2400" dirty="0">
                <a:solidFill>
                  <a:schemeClr val="bg2">
                    <a:lumMod val="75000"/>
                  </a:schemeClr>
                </a:solidFill>
              </a:rPr>
              <a:t>-examples application</a:t>
            </a:r>
          </a:p>
          <a:p>
            <a:pPr marL="285750" indent="-285750">
              <a:buFont typeface="Arial" panose="020B0604020202020204" pitchFamily="34" charset="0"/>
              <a:buChar char="•"/>
            </a:pPr>
            <a:r>
              <a:rPr lang="en-US" sz="2400" dirty="0">
                <a:solidFill>
                  <a:schemeClr val="bg2">
                    <a:lumMod val="75000"/>
                  </a:schemeClr>
                </a:solidFill>
              </a:rPr>
              <a:t>We will use the </a:t>
            </a:r>
            <a:r>
              <a:rPr lang="en-US" sz="2400" dirty="0" err="1">
                <a:solidFill>
                  <a:schemeClr val="bg2">
                    <a:lumMod val="75000"/>
                  </a:schemeClr>
                </a:solidFill>
              </a:rPr>
              <a:t>SmartHealthIt</a:t>
            </a:r>
            <a:r>
              <a:rPr lang="en-US" sz="2400" dirty="0">
                <a:solidFill>
                  <a:schemeClr val="bg2">
                    <a:lumMod val="75000"/>
                  </a:schemeClr>
                </a:solidFill>
              </a:rPr>
              <a:t> Sandbox to launch the application</a:t>
            </a:r>
          </a:p>
        </p:txBody>
      </p:sp>
    </p:spTree>
    <p:extLst>
      <p:ext uri="{BB962C8B-B14F-4D97-AF65-F5344CB8AC3E}">
        <p14:creationId xmlns:p14="http://schemas.microsoft.com/office/powerpoint/2010/main" val="4128336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a:t>
            </a:fld>
            <a:endParaRPr lang="en-US" dirty="0">
              <a:solidFill>
                <a:schemeClr val="tx2"/>
              </a:solidFill>
            </a:endParaRPr>
          </a:p>
        </p:txBody>
      </p:sp>
      <p:sp>
        <p:nvSpPr>
          <p:cNvPr id="9" name="Title 1">
            <a:extLst>
              <a:ext uri="{FF2B5EF4-FFF2-40B4-BE49-F238E27FC236}">
                <a16:creationId xmlns:a16="http://schemas.microsoft.com/office/drawing/2014/main" id="{D5A08F3E-3027-4DB9-34FB-98F3FC7AEE6A}"/>
              </a:ext>
            </a:extLst>
          </p:cNvPr>
          <p:cNvSpPr>
            <a:spLocks noGrp="1"/>
          </p:cNvSpPr>
          <p:nvPr>
            <p:ph type="title"/>
          </p:nvPr>
        </p:nvSpPr>
        <p:spPr>
          <a:xfrm>
            <a:off x="0" y="51826"/>
            <a:ext cx="12192000" cy="549066"/>
          </a:xfrm>
        </p:spPr>
        <p:txBody>
          <a:bodyPr/>
          <a:lstStyle/>
          <a:p>
            <a:br>
              <a:rPr lang="en-US" b="0" dirty="0"/>
            </a:br>
            <a:endParaRPr lang="en-US" sz="1600" b="0" dirty="0">
              <a:solidFill>
                <a:schemeClr val="bg1">
                  <a:lumMod val="50000"/>
                </a:schemeClr>
              </a:solidFill>
            </a:endParaRPr>
          </a:p>
        </p:txBody>
      </p:sp>
      <p:sp>
        <p:nvSpPr>
          <p:cNvPr id="11" name="TextBox 10">
            <a:extLst>
              <a:ext uri="{FF2B5EF4-FFF2-40B4-BE49-F238E27FC236}">
                <a16:creationId xmlns:a16="http://schemas.microsoft.com/office/drawing/2014/main" id="{3D6BD352-839F-1349-AA9D-8F3EF5F70CC3}"/>
              </a:ext>
            </a:extLst>
          </p:cNvPr>
          <p:cNvSpPr txBox="1"/>
          <p:nvPr/>
        </p:nvSpPr>
        <p:spPr>
          <a:xfrm>
            <a:off x="533400" y="457200"/>
            <a:ext cx="10820400" cy="646331"/>
          </a:xfrm>
          <a:prstGeom prst="rect">
            <a:avLst/>
          </a:prstGeom>
          <a:noFill/>
        </p:spPr>
        <p:txBody>
          <a:bodyPr wrap="square">
            <a:spAutoFit/>
          </a:bodyPr>
          <a:lstStyle/>
          <a:p>
            <a:r>
              <a:rPr lang="en-US" sz="3600" dirty="0">
                <a:solidFill>
                  <a:schemeClr val="accent4">
                    <a:lumMod val="75000"/>
                  </a:schemeClr>
                </a:solidFill>
              </a:rPr>
              <a:t>Most of the Concepts We Will Discuss Are Trademarked</a:t>
            </a:r>
            <a:endParaRPr lang="en-US" sz="2800" baseline="0" dirty="0">
              <a:solidFill>
                <a:schemeClr val="accent4">
                  <a:lumMod val="75000"/>
                </a:schemeClr>
              </a:solidFill>
            </a:endParaRPr>
          </a:p>
        </p:txBody>
      </p:sp>
      <p:pic>
        <p:nvPicPr>
          <p:cNvPr id="13" name="Picture 12">
            <a:extLst>
              <a:ext uri="{FF2B5EF4-FFF2-40B4-BE49-F238E27FC236}">
                <a16:creationId xmlns:a16="http://schemas.microsoft.com/office/drawing/2014/main" id="{3FCFBF2C-AB78-8631-29CD-8426F4F631FF}"/>
              </a:ext>
            </a:extLst>
          </p:cNvPr>
          <p:cNvPicPr>
            <a:picLocks noChangeAspect="1"/>
          </p:cNvPicPr>
          <p:nvPr/>
        </p:nvPicPr>
        <p:blipFill>
          <a:blip r:embed="rId3"/>
          <a:stretch>
            <a:fillRect/>
          </a:stretch>
        </p:blipFill>
        <p:spPr>
          <a:xfrm>
            <a:off x="0" y="1753459"/>
            <a:ext cx="12192000" cy="5104541"/>
          </a:xfrm>
          <a:prstGeom prst="rect">
            <a:avLst/>
          </a:prstGeom>
        </p:spPr>
      </p:pic>
    </p:spTree>
    <p:extLst>
      <p:ext uri="{BB962C8B-B14F-4D97-AF65-F5344CB8AC3E}">
        <p14:creationId xmlns:p14="http://schemas.microsoft.com/office/powerpoint/2010/main" val="2051370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3</a:t>
            </a:fld>
            <a:endParaRPr lang="en-US" dirty="0">
              <a:solidFill>
                <a:schemeClr val="tx2"/>
              </a:solidFill>
            </a:endParaRPr>
          </a:p>
        </p:txBody>
      </p:sp>
      <p:sp>
        <p:nvSpPr>
          <p:cNvPr id="9" name="Title 1">
            <a:extLst>
              <a:ext uri="{FF2B5EF4-FFF2-40B4-BE49-F238E27FC236}">
                <a16:creationId xmlns:a16="http://schemas.microsoft.com/office/drawing/2014/main" id="{D5A08F3E-3027-4DB9-34FB-98F3FC7AEE6A}"/>
              </a:ext>
            </a:extLst>
          </p:cNvPr>
          <p:cNvSpPr>
            <a:spLocks noGrp="1"/>
          </p:cNvSpPr>
          <p:nvPr>
            <p:ph type="title"/>
          </p:nvPr>
        </p:nvSpPr>
        <p:spPr>
          <a:xfrm>
            <a:off x="0" y="51826"/>
            <a:ext cx="12192000" cy="549066"/>
          </a:xfrm>
        </p:spPr>
        <p:txBody>
          <a:bodyPr/>
          <a:lstStyle/>
          <a:p>
            <a:br>
              <a:rPr lang="en-US" b="0" dirty="0"/>
            </a:br>
            <a:endParaRPr lang="en-US" sz="1600" b="0" dirty="0">
              <a:solidFill>
                <a:schemeClr val="bg1">
                  <a:lumMod val="50000"/>
                </a:schemeClr>
              </a:solidFill>
            </a:endParaRPr>
          </a:p>
        </p:txBody>
      </p:sp>
      <p:sp>
        <p:nvSpPr>
          <p:cNvPr id="5" name="TextBox 4">
            <a:extLst>
              <a:ext uri="{FF2B5EF4-FFF2-40B4-BE49-F238E27FC236}">
                <a16:creationId xmlns:a16="http://schemas.microsoft.com/office/drawing/2014/main" id="{035168FA-6C7C-D026-7FC4-7CA68B74B666}"/>
              </a:ext>
            </a:extLst>
          </p:cNvPr>
          <p:cNvSpPr txBox="1"/>
          <p:nvPr/>
        </p:nvSpPr>
        <p:spPr>
          <a:xfrm>
            <a:off x="914400" y="1447800"/>
            <a:ext cx="10363200" cy="4462760"/>
          </a:xfrm>
          <a:prstGeom prst="rect">
            <a:avLst/>
          </a:prstGeom>
          <a:noFill/>
        </p:spPr>
        <p:txBody>
          <a:bodyPr wrap="square">
            <a:spAutoFit/>
          </a:bodyPr>
          <a:lstStyle/>
          <a:p>
            <a:r>
              <a:rPr lang="en-US" sz="3600" baseline="0" dirty="0">
                <a:solidFill>
                  <a:schemeClr val="accent4">
                    <a:lumMod val="75000"/>
                  </a:schemeClr>
                </a:solidFill>
              </a:rPr>
              <a:t>The NACHC </a:t>
            </a:r>
            <a:r>
              <a:rPr lang="en-US" sz="3600" baseline="0" dirty="0" err="1">
                <a:solidFill>
                  <a:schemeClr val="accent4">
                    <a:lumMod val="75000"/>
                  </a:schemeClr>
                </a:solidFill>
              </a:rPr>
              <a:t>hiv-cds</a:t>
            </a:r>
            <a:r>
              <a:rPr lang="en-US" sz="3600" baseline="0" dirty="0">
                <a:solidFill>
                  <a:schemeClr val="accent4">
                    <a:lumMod val="75000"/>
                  </a:schemeClr>
                </a:solidFill>
              </a:rPr>
              <a:t> Project and SMART on </a:t>
            </a:r>
            <a:r>
              <a:rPr lang="en-US" sz="3600" baseline="0" dirty="0" err="1">
                <a:solidFill>
                  <a:schemeClr val="accent4">
                    <a:lumMod val="75000"/>
                  </a:schemeClr>
                </a:solidFill>
              </a:rPr>
              <a:t>FHIR</a:t>
            </a:r>
            <a:endParaRPr lang="en-US" sz="3600" baseline="0" dirty="0">
              <a:solidFill>
                <a:schemeClr val="accent4">
                  <a:lumMod val="75000"/>
                </a:schemeClr>
              </a:solidFill>
            </a:endParaRPr>
          </a:p>
          <a:p>
            <a:endParaRPr lang="en-US" sz="2400" baseline="0" dirty="0">
              <a:solidFill>
                <a:schemeClr val="accent4">
                  <a:lumMod val="75000"/>
                </a:schemeClr>
              </a:solidFill>
            </a:endParaRPr>
          </a:p>
          <a:p>
            <a:pPr marL="285750" indent="-285750">
              <a:buFont typeface="Arial" panose="020B0604020202020204" pitchFamily="34" charset="0"/>
              <a:buChar char="•"/>
            </a:pPr>
            <a:r>
              <a:rPr lang="en-US" sz="2800" dirty="0">
                <a:solidFill>
                  <a:schemeClr val="tx1">
                    <a:lumMod val="65000"/>
                    <a:lumOff val="35000"/>
                  </a:schemeClr>
                </a:solidFill>
              </a:rPr>
              <a:t>The smart-on-</a:t>
            </a:r>
            <a:r>
              <a:rPr lang="en-US" sz="2800" dirty="0" err="1">
                <a:solidFill>
                  <a:schemeClr val="tx1">
                    <a:lumMod val="65000"/>
                    <a:lumOff val="35000"/>
                  </a:schemeClr>
                </a:solidFill>
              </a:rPr>
              <a:t>fhir</a:t>
            </a:r>
            <a:r>
              <a:rPr lang="en-US" sz="2800" dirty="0">
                <a:solidFill>
                  <a:schemeClr val="tx1">
                    <a:lumMod val="65000"/>
                    <a:lumOff val="35000"/>
                  </a:schemeClr>
                </a:solidFill>
              </a:rPr>
              <a:t>-examples application URL will be provided during the demonstration (the URL changes as AWS assigns a new IP address every time the server is restarted)</a:t>
            </a:r>
          </a:p>
          <a:p>
            <a:pPr marL="285750" indent="-285750">
              <a:buFont typeface="Arial" panose="020B0604020202020204" pitchFamily="34" charset="0"/>
              <a:buChar char="•"/>
            </a:pPr>
            <a:r>
              <a:rPr lang="en-US" sz="2800" dirty="0">
                <a:solidFill>
                  <a:schemeClr val="tx1">
                    <a:lumMod val="65000"/>
                    <a:lumOff val="35000"/>
                  </a:schemeClr>
                </a:solidFill>
              </a:rPr>
              <a:t>We will use the </a:t>
            </a:r>
            <a:r>
              <a:rPr lang="en-US" sz="2800" dirty="0" err="1">
                <a:solidFill>
                  <a:schemeClr val="tx1">
                    <a:lumMod val="65000"/>
                    <a:lumOff val="35000"/>
                  </a:schemeClr>
                </a:solidFill>
              </a:rPr>
              <a:t>SmartHealthIt</a:t>
            </a:r>
            <a:r>
              <a:rPr lang="en-US" sz="2800" dirty="0">
                <a:solidFill>
                  <a:schemeClr val="tx1">
                    <a:lumMod val="65000"/>
                    <a:lumOff val="35000"/>
                  </a:schemeClr>
                </a:solidFill>
              </a:rPr>
              <a:t> sandbox to simulate an </a:t>
            </a:r>
            <a:r>
              <a:rPr lang="en-US" sz="2800" dirty="0" err="1">
                <a:solidFill>
                  <a:schemeClr val="tx1">
                    <a:lumMod val="65000"/>
                    <a:lumOff val="35000"/>
                  </a:schemeClr>
                </a:solidFill>
              </a:rPr>
              <a:t>EMR</a:t>
            </a:r>
            <a:endParaRPr lang="en-US" sz="2800" dirty="0">
              <a:solidFill>
                <a:schemeClr val="tx1">
                  <a:lumMod val="65000"/>
                  <a:lumOff val="35000"/>
                </a:schemeClr>
              </a:solidFill>
            </a:endParaRPr>
          </a:p>
          <a:p>
            <a:pPr marL="742950" lvl="1" indent="-285750">
              <a:buFont typeface="Arial" panose="020B0604020202020204" pitchFamily="34" charset="0"/>
              <a:buChar char="•"/>
            </a:pPr>
            <a:r>
              <a:rPr kumimoji="0" lang="en-US" sz="28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hlinkClick r:id="rId3"/>
              </a:rPr>
              <a:t>https://launch.smarthealthit.org/</a:t>
            </a:r>
            <a:r>
              <a:rPr kumimoji="0" lang="en-US" sz="2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 </a:t>
            </a:r>
          </a:p>
          <a:p>
            <a:pPr marL="285750" indent="-285750">
              <a:buFont typeface="Arial" panose="020B0604020202020204" pitchFamily="34" charset="0"/>
              <a:buChar char="•"/>
            </a:pPr>
            <a:r>
              <a:rPr lang="en-US" sz="2800" dirty="0">
                <a:solidFill>
                  <a:schemeClr val="tx1">
                    <a:lumMod val="65000"/>
                    <a:lumOff val="35000"/>
                  </a:schemeClr>
                </a:solidFill>
              </a:rPr>
              <a:t>But first we will need to make a small adjustment to Chrome to account for our application not being available as https</a:t>
            </a:r>
          </a:p>
          <a:p>
            <a:endParaRPr lang="en-US" sz="2800" dirty="0">
              <a:solidFill>
                <a:schemeClr val="tx1">
                  <a:lumMod val="65000"/>
                  <a:lumOff val="35000"/>
                </a:schemeClr>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838200" y="457200"/>
            <a:ext cx="10363200" cy="646331"/>
          </a:xfrm>
          <a:prstGeom prst="rect">
            <a:avLst/>
          </a:prstGeom>
          <a:noFill/>
        </p:spPr>
        <p:txBody>
          <a:bodyPr wrap="square">
            <a:spAutoFit/>
          </a:bodyPr>
          <a:lstStyle/>
          <a:p>
            <a:r>
              <a:rPr lang="en-US" sz="3600" dirty="0">
                <a:solidFill>
                  <a:schemeClr val="accent4">
                    <a:lumMod val="75000"/>
                  </a:schemeClr>
                </a:solidFill>
              </a:rPr>
              <a:t>Introduction</a:t>
            </a:r>
            <a:endParaRPr lang="en-US" sz="2800" baseline="0" dirty="0">
              <a:solidFill>
                <a:schemeClr val="accent4">
                  <a:lumMod val="75000"/>
                </a:schemeClr>
              </a:solidFill>
            </a:endParaRPr>
          </a:p>
        </p:txBody>
      </p:sp>
    </p:spTree>
    <p:extLst>
      <p:ext uri="{BB962C8B-B14F-4D97-AF65-F5344CB8AC3E}">
        <p14:creationId xmlns:p14="http://schemas.microsoft.com/office/powerpoint/2010/main" val="3901261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19833" y="0"/>
            <a:ext cx="112776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Enable mixed http and https for launch.smarthealthit.org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Open the site settings menu</a:t>
            </a:r>
          </a:p>
        </p:txBody>
      </p:sp>
      <p:sp>
        <p:nvSpPr>
          <p:cNvPr id="5" name="TextBox 4">
            <a:extLst>
              <a:ext uri="{FF2B5EF4-FFF2-40B4-BE49-F238E27FC236}">
                <a16:creationId xmlns:a16="http://schemas.microsoft.com/office/drawing/2014/main" id="{4C9534DC-754B-C15D-CEDA-8B9A6F8A0571}"/>
              </a:ext>
            </a:extLst>
          </p:cNvPr>
          <p:cNvSpPr txBox="1"/>
          <p:nvPr/>
        </p:nvSpPr>
        <p:spPr>
          <a:xfrm>
            <a:off x="83507" y="1082370"/>
            <a:ext cx="12024986"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Since the </a:t>
            </a:r>
            <a:r>
              <a:rPr kumimoji="0" lang="en-US" sz="2000" b="0" i="0" u="none" strike="noStrike" kern="1200" cap="none" spc="0" normalizeH="0" baseline="0" noProof="0" dirty="0" err="1">
                <a:ln>
                  <a:noFill/>
                </a:ln>
                <a:solidFill>
                  <a:srgbClr val="000000">
                    <a:lumMod val="65000"/>
                    <a:lumOff val="35000"/>
                  </a:srgbClr>
                </a:solidFill>
                <a:effectLst/>
                <a:uLnTx/>
                <a:uFillTx/>
                <a:latin typeface="Calibri" panose="020F0502020204030204"/>
                <a:ea typeface="+mn-ea"/>
                <a:cs typeface="+mn-cs"/>
              </a:rPr>
              <a:t>SmartHealthIt</a:t>
            </a: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 sandbox submits the request to the SMART on </a:t>
            </a:r>
            <a:r>
              <a:rPr kumimoji="0" lang="en-US" sz="2000" b="0" i="0" u="none" strike="noStrike" kern="1200" cap="none" spc="0" normalizeH="0" baseline="0" noProof="0" dirty="0" err="1">
                <a:ln>
                  <a:noFill/>
                </a:ln>
                <a:solidFill>
                  <a:srgbClr val="000000">
                    <a:lumMod val="65000"/>
                    <a:lumOff val="35000"/>
                  </a:srgbClr>
                </a:solidFill>
                <a:effectLst/>
                <a:uLnTx/>
                <a:uFillTx/>
                <a:latin typeface="Calibri" panose="020F0502020204030204"/>
                <a:ea typeface="+mn-ea"/>
                <a:cs typeface="+mn-cs"/>
              </a:rPr>
              <a:t>FHIR</a:t>
            </a: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 application and our application does not currently support https, we need to tell Chrome that we would like to allow launch.smarthealthit.org to send both https and http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Do this by opening launch.smarthealthit.org in a Chrome browser, then selecting the lock icon next to the </a:t>
            </a:r>
            <a:r>
              <a:rPr kumimoji="0" lang="en-US" sz="2000" b="0" i="0" u="none" strike="noStrike" kern="1200" cap="none" spc="0" normalizeH="0" baseline="0" noProof="0" dirty="0" err="1">
                <a:ln>
                  <a:noFill/>
                </a:ln>
                <a:solidFill>
                  <a:srgbClr val="000000">
                    <a:lumMod val="65000"/>
                    <a:lumOff val="35000"/>
                  </a:srgbClr>
                </a:solidFill>
                <a:effectLst/>
                <a:uLnTx/>
                <a:uFillTx/>
                <a:latin typeface="Calibri" panose="020F0502020204030204"/>
                <a:ea typeface="+mn-ea"/>
                <a:cs typeface="+mn-cs"/>
              </a:rPr>
              <a:t>url</a:t>
            </a:r>
            <a:endPar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C58C71C-2AC6-3C72-75A8-02F8029466A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2B8378-92CB-2A1D-C4FB-38FCA7820FFD}"/>
              </a:ext>
            </a:extLst>
          </p:cNvPr>
          <p:cNvPicPr>
            <a:picLocks noChangeAspect="1"/>
          </p:cNvPicPr>
          <p:nvPr/>
        </p:nvPicPr>
        <p:blipFill>
          <a:blip r:embed="rId3"/>
          <a:stretch>
            <a:fillRect/>
          </a:stretch>
        </p:blipFill>
        <p:spPr>
          <a:xfrm>
            <a:off x="2172307" y="2484035"/>
            <a:ext cx="7709599" cy="4368001"/>
          </a:xfrm>
          <a:prstGeom prst="rect">
            <a:avLst/>
          </a:prstGeom>
        </p:spPr>
      </p:pic>
    </p:spTree>
    <p:extLst>
      <p:ext uri="{BB962C8B-B14F-4D97-AF65-F5344CB8AC3E}">
        <p14:creationId xmlns:p14="http://schemas.microsoft.com/office/powerpoint/2010/main" val="197495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19833" y="0"/>
            <a:ext cx="112776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Enable mixed http and https for launch.smarthealthit.org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Open the site settings menu</a:t>
            </a:r>
          </a:p>
        </p:txBody>
      </p:sp>
      <p:sp>
        <p:nvSpPr>
          <p:cNvPr id="5" name="TextBox 4">
            <a:extLst>
              <a:ext uri="{FF2B5EF4-FFF2-40B4-BE49-F238E27FC236}">
                <a16:creationId xmlns:a16="http://schemas.microsoft.com/office/drawing/2014/main" id="{4C9534DC-754B-C15D-CEDA-8B9A6F8A0571}"/>
              </a:ext>
            </a:extLst>
          </p:cNvPr>
          <p:cNvSpPr txBox="1"/>
          <p:nvPr/>
        </p:nvSpPr>
        <p:spPr>
          <a:xfrm>
            <a:off x="83507" y="1082370"/>
            <a:ext cx="12024986" cy="70788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Scroll down to the Insecure content setting and select Allow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This will allow our http site to be accessed from the https launch executed by the </a:t>
            </a:r>
            <a:r>
              <a:rPr kumimoji="0" lang="en-US" sz="2000" b="0" i="0" u="none" strike="noStrike" kern="1200" cap="none" spc="0" normalizeH="0" baseline="0" noProof="0" dirty="0" err="1">
                <a:ln>
                  <a:noFill/>
                </a:ln>
                <a:solidFill>
                  <a:srgbClr val="000000">
                    <a:lumMod val="65000"/>
                    <a:lumOff val="35000"/>
                  </a:srgbClr>
                </a:solidFill>
                <a:effectLst/>
                <a:uLnTx/>
                <a:uFillTx/>
                <a:latin typeface="Calibri" panose="020F0502020204030204"/>
                <a:ea typeface="+mn-ea"/>
                <a:cs typeface="+mn-cs"/>
              </a:rPr>
              <a:t>SmartHealthIt</a:t>
            </a: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 sandbox</a:t>
            </a:r>
          </a:p>
        </p:txBody>
      </p:sp>
      <p:sp>
        <p:nvSpPr>
          <p:cNvPr id="8" name="Rectangle 7">
            <a:extLst>
              <a:ext uri="{FF2B5EF4-FFF2-40B4-BE49-F238E27FC236}">
                <a16:creationId xmlns:a16="http://schemas.microsoft.com/office/drawing/2014/main" id="{9C58C71C-2AC6-3C72-75A8-02F8029466A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E9283F2-9AE4-EFFE-3866-0CC5745F2FFF}"/>
              </a:ext>
            </a:extLst>
          </p:cNvPr>
          <p:cNvPicPr>
            <a:picLocks noChangeAspect="1"/>
          </p:cNvPicPr>
          <p:nvPr/>
        </p:nvPicPr>
        <p:blipFill>
          <a:blip r:embed="rId3"/>
          <a:stretch>
            <a:fillRect/>
          </a:stretch>
        </p:blipFill>
        <p:spPr>
          <a:xfrm>
            <a:off x="2140300" y="1918519"/>
            <a:ext cx="7911400" cy="4714875"/>
          </a:xfrm>
          <a:prstGeom prst="rect">
            <a:avLst/>
          </a:prstGeom>
        </p:spPr>
      </p:pic>
    </p:spTree>
    <p:extLst>
      <p:ext uri="{BB962C8B-B14F-4D97-AF65-F5344CB8AC3E}">
        <p14:creationId xmlns:p14="http://schemas.microsoft.com/office/powerpoint/2010/main" val="84501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152400" y="136525"/>
            <a:ext cx="118872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Launch our published SMART on </a:t>
            </a:r>
            <a:r>
              <a:rPr kumimoji="0" lang="en-US" sz="3600" b="0" i="0" u="none" strike="noStrike" kern="1200" cap="none" spc="0" normalizeH="0" baseline="0" noProof="0" dirty="0" err="1">
                <a:ln>
                  <a:noFill/>
                </a:ln>
                <a:solidFill>
                  <a:srgbClr val="1D6FA9">
                    <a:lumMod val="75000"/>
                  </a:srgbClr>
                </a:solidFill>
                <a:effectLst/>
                <a:uLnTx/>
                <a:uFillTx/>
                <a:latin typeface="Calibri" panose="020F0502020204030204"/>
                <a:ea typeface="+mn-ea"/>
                <a:cs typeface="+mn-cs"/>
              </a:rPr>
              <a:t>FHIR</a:t>
            </a:r>
            <a:r>
              <a:rPr kumimoji="0" lang="en-US" sz="36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 application from an </a:t>
            </a:r>
            <a:r>
              <a:rPr kumimoji="0" lang="en-US" sz="3600" b="0" i="0" u="none" strike="noStrike" kern="1200" cap="none" spc="0" normalizeH="0" baseline="0" noProof="0" dirty="0" err="1">
                <a:ln>
                  <a:noFill/>
                </a:ln>
                <a:solidFill>
                  <a:srgbClr val="1D6FA9">
                    <a:lumMod val="75000"/>
                  </a:srgbClr>
                </a:solidFill>
                <a:effectLst/>
                <a:uLnTx/>
                <a:uFillTx/>
                <a:latin typeface="Calibri" panose="020F0502020204030204"/>
                <a:ea typeface="+mn-ea"/>
                <a:cs typeface="+mn-cs"/>
              </a:rPr>
              <a:t>EMR</a:t>
            </a:r>
            <a:endParaRPr kumimoji="0" lang="en-US" sz="36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1AEDD88-952D-1EF1-3CD6-89286C7B7E73}"/>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59EC8B9-C316-0205-F1C8-DC0A43788D82}"/>
              </a:ext>
            </a:extLst>
          </p:cNvPr>
          <p:cNvSpPr txBox="1"/>
          <p:nvPr/>
        </p:nvSpPr>
        <p:spPr>
          <a:xfrm>
            <a:off x="-9268" y="5677023"/>
            <a:ext cx="12156989"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Navigate to the </a:t>
            </a:r>
            <a:r>
              <a:rPr kumimoji="0" lang="en-US" sz="2000" b="0" i="0" u="none" strike="noStrike" kern="1200" cap="none" spc="0" normalizeH="0" baseline="0" noProof="0" dirty="0" err="1">
                <a:ln>
                  <a:noFill/>
                </a:ln>
                <a:solidFill>
                  <a:srgbClr val="000000">
                    <a:lumMod val="65000"/>
                    <a:lumOff val="35000"/>
                  </a:srgbClr>
                </a:solidFill>
                <a:effectLst/>
                <a:uLnTx/>
                <a:uFillTx/>
                <a:latin typeface="Calibri" panose="020F0502020204030204"/>
                <a:ea typeface="+mn-ea"/>
                <a:cs typeface="+mn-cs"/>
              </a:rPr>
              <a:t>SmartHealthIt</a:t>
            </a: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 sand box at </a:t>
            </a: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hlinkClick r:id="rId3"/>
              </a:rPr>
              <a:t>https://launch.smarthealthit.org/</a:t>
            </a: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Enter the URL for our app and launch: http://&lt;host-ip&gt;/smart-on-fhir-examples/006-lforms/launch.html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mn-cs"/>
              </a:rPr>
              <a:t>Press the “Launch App!” button</a:t>
            </a:r>
          </a:p>
        </p:txBody>
      </p:sp>
      <p:pic>
        <p:nvPicPr>
          <p:cNvPr id="11" name="Picture 10">
            <a:extLst>
              <a:ext uri="{FF2B5EF4-FFF2-40B4-BE49-F238E27FC236}">
                <a16:creationId xmlns:a16="http://schemas.microsoft.com/office/drawing/2014/main" id="{F38E5797-3DC4-B688-B503-9D3F925E5933}"/>
              </a:ext>
            </a:extLst>
          </p:cNvPr>
          <p:cNvPicPr>
            <a:picLocks noChangeAspect="1"/>
          </p:cNvPicPr>
          <p:nvPr/>
        </p:nvPicPr>
        <p:blipFill>
          <a:blip r:embed="rId4"/>
          <a:stretch>
            <a:fillRect/>
          </a:stretch>
        </p:blipFill>
        <p:spPr>
          <a:xfrm>
            <a:off x="783989" y="881834"/>
            <a:ext cx="10624021" cy="4538663"/>
          </a:xfrm>
          <a:prstGeom prst="rect">
            <a:avLst/>
          </a:prstGeom>
        </p:spPr>
      </p:pic>
    </p:spTree>
    <p:extLst>
      <p:ext uri="{BB962C8B-B14F-4D97-AF65-F5344CB8AC3E}">
        <p14:creationId xmlns:p14="http://schemas.microsoft.com/office/powerpoint/2010/main" val="348287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After logging in and selecting a patient, you should get a response from our publicly available SMART on </a:t>
            </a:r>
            <a:r>
              <a:rPr kumimoji="0" lang="en-US" sz="1800" b="0" i="0" u="none" strike="noStrike" kern="1200" cap="none" spc="0" normalizeH="0" baseline="0" noProof="0" dirty="0" err="1">
                <a:ln>
                  <a:noFill/>
                </a:ln>
                <a:solidFill>
                  <a:srgbClr val="1D6FA9">
                    <a:lumMod val="75000"/>
                  </a:srgbClr>
                </a:solidFill>
                <a:effectLst/>
                <a:uLnTx/>
                <a:uFillTx/>
                <a:latin typeface="Calibri" panose="020F0502020204030204"/>
                <a:ea typeface="+mn-ea"/>
                <a:cs typeface="+mn-cs"/>
              </a:rPr>
              <a:t>FHIR</a:t>
            </a:r>
            <a:r>
              <a:rPr kumimoji="0" lang="en-US" sz="1800" b="0" i="0" u="none" strike="noStrike" kern="1200" cap="none" spc="0" normalizeH="0" baseline="0" noProof="0" dirty="0">
                <a:ln>
                  <a:noFill/>
                </a:ln>
                <a:solidFill>
                  <a:srgbClr val="1D6FA9">
                    <a:lumMod val="75000"/>
                  </a:srgbClr>
                </a:solidFill>
                <a:effectLst/>
                <a:uLnTx/>
                <a:uFillTx/>
                <a:latin typeface="Calibri" panose="020F0502020204030204"/>
                <a:ea typeface="+mn-ea"/>
                <a:cs typeface="+mn-cs"/>
              </a:rPr>
              <a:t> Application that looks something like this</a:t>
            </a:r>
          </a:p>
        </p:txBody>
      </p:sp>
      <p:sp>
        <p:nvSpPr>
          <p:cNvPr id="4" name="Rectangle 3">
            <a:extLst>
              <a:ext uri="{FF2B5EF4-FFF2-40B4-BE49-F238E27FC236}">
                <a16:creationId xmlns:a16="http://schemas.microsoft.com/office/drawing/2014/main" id="{34C17921-0855-8AD2-25F9-2120390C2AF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2AC26FF-9260-B8CC-3882-2C9449CA4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281" y="1509169"/>
            <a:ext cx="8961438" cy="519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727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8</a:t>
            </a:fld>
            <a:endParaRPr lang="en-US" dirty="0">
              <a:solidFill>
                <a:schemeClr val="tx2"/>
              </a:solidFill>
            </a:endParaRPr>
          </a:p>
        </p:txBody>
      </p:sp>
      <p:pic>
        <p:nvPicPr>
          <p:cNvPr id="3076" name="Picture 4" descr="That&amp;#39;s a wrap for 2019! | Edinburgh Short Film Festival">
            <a:extLst>
              <a:ext uri="{FF2B5EF4-FFF2-40B4-BE49-F238E27FC236}">
                <a16:creationId xmlns:a16="http://schemas.microsoft.com/office/drawing/2014/main" id="{70E5F623-249D-4BE9-A9EA-F337F9F49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98"/>
            <a:ext cx="12213240" cy="688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287944"/>
      </p:ext>
    </p:extLst>
  </p:cSld>
  <p:clrMapOvr>
    <a:masterClrMapping/>
  </p:clrMapOvr>
</p:sld>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1cc76c84-aaa5-4876-b18a-aff10d6398af">
      <UserInfo>
        <DisplayName>Steve Carey</DisplayName>
        <AccountId>549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3DB868F8BDE94CB45909346E37902F" ma:contentTypeVersion="11" ma:contentTypeDescription="Create a new document." ma:contentTypeScope="" ma:versionID="4060477e9adfd8ddd9496fcecee2d66f">
  <xsd:schema xmlns:xsd="http://www.w3.org/2001/XMLSchema" xmlns:xs="http://www.w3.org/2001/XMLSchema" xmlns:p="http://schemas.microsoft.com/office/2006/metadata/properties" xmlns:ns1="http://schemas.microsoft.com/sharepoint/v3" xmlns:ns2="b92e79c2-83b6-410f-acf9-e77d09951d84" xmlns:ns3="1cc76c84-aaa5-4876-b18a-aff10d6398af" targetNamespace="http://schemas.microsoft.com/office/2006/metadata/properties" ma:root="true" ma:fieldsID="3eace65861c7bb2e0e265a15e663fc4a" ns1:_="" ns2:_="" ns3:_="">
    <xsd:import namespace="http://schemas.microsoft.com/sharepoint/v3"/>
    <xsd:import namespace="b92e79c2-83b6-410f-acf9-e77d09951d84"/>
    <xsd:import namespace="1cc76c84-aaa5-4876-b18a-aff10d6398af"/>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2e79c2-83b6-410f-acf9-e77d09951d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F38478-BC23-414D-AEB5-50E02851B6F3}">
  <ds:schemaRefs>
    <ds:schemaRef ds:uri="http://schemas.microsoft.com/office/2006/metadata/properties"/>
    <ds:schemaRef ds:uri="http://schemas.microsoft.com/office/infopath/2007/PartnerControls"/>
    <ds:schemaRef ds:uri="http://schemas.microsoft.com/sharepoint/v3"/>
    <ds:schemaRef ds:uri="1cc76c84-aaa5-4876-b18a-aff10d6398af"/>
  </ds:schemaRefs>
</ds:datastoreItem>
</file>

<file path=customXml/itemProps2.xml><?xml version="1.0" encoding="utf-8"?>
<ds:datastoreItem xmlns:ds="http://schemas.openxmlformats.org/officeDocument/2006/customXml" ds:itemID="{027ABA91-5740-46C3-B031-15492AD47EB1}">
  <ds:schemaRefs>
    <ds:schemaRef ds:uri="http://schemas.microsoft.com/sharepoint/v3/contenttype/forms"/>
  </ds:schemaRefs>
</ds:datastoreItem>
</file>

<file path=customXml/itemProps3.xml><?xml version="1.0" encoding="utf-8"?>
<ds:datastoreItem xmlns:ds="http://schemas.openxmlformats.org/officeDocument/2006/customXml" ds:itemID="{38AB224F-3DCE-4ABE-9388-38CB70E4F9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92e79c2-83b6-410f-acf9-e77d09951d84"/>
    <ds:schemaRef ds:uri="1cc76c84-aaa5-4876-b18a-aff10d639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Cosmos Introduction</Template>
  <TotalTime>7557</TotalTime>
  <Words>396</Words>
  <Application>Microsoft Office PowerPoint</Application>
  <PresentationFormat>Widescreen</PresentationFormat>
  <Paragraphs>50</Paragraphs>
  <Slides>8</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 </vt:lpstr>
      <vt:lpst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Gresh</dc:creator>
  <cp:lastModifiedBy>John Gresh</cp:lastModifiedBy>
  <cp:revision>128</cp:revision>
  <dcterms:created xsi:type="dcterms:W3CDTF">2020-08-06T14:02:32Z</dcterms:created>
  <dcterms:modified xsi:type="dcterms:W3CDTF">2022-11-27T23:00:49Z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0x010100173DB868F8BDE94CB45909346E37902F</vt:lpwstr>
  </property>
</Properties>
</file>